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404" r:id="rId2"/>
    <p:sldId id="380" r:id="rId3"/>
    <p:sldId id="403" r:id="rId4"/>
    <p:sldId id="388" r:id="rId5"/>
    <p:sldId id="390" r:id="rId6"/>
    <p:sldId id="394" r:id="rId7"/>
    <p:sldId id="392" r:id="rId8"/>
    <p:sldId id="393" r:id="rId9"/>
    <p:sldId id="391" r:id="rId10"/>
    <p:sldId id="395" r:id="rId11"/>
    <p:sldId id="397" r:id="rId12"/>
    <p:sldId id="396" r:id="rId13"/>
    <p:sldId id="401" r:id="rId14"/>
    <p:sldId id="402" r:id="rId15"/>
    <p:sldId id="399" r:id="rId16"/>
    <p:sldId id="400" r:id="rId17"/>
  </p:sldIdLst>
  <p:sldSz cx="9144000" cy="6858000" type="screen4x3"/>
  <p:notesSz cx="6858000" cy="994568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Výchozí oddíl" id="{62D7EC5E-C656-4039-A8AF-23D1F3DF5FC3}">
          <p14:sldIdLst/>
        </p14:section>
        <p14:section name="Oddíl bez názvu" id="{3F33D54C-982A-486E-AFE1-65B11A491F50}">
          <p14:sldIdLst>
            <p14:sldId id="404"/>
            <p14:sldId id="380"/>
            <p14:sldId id="403"/>
          </p14:sldIdLst>
        </p14:section>
        <p14:section name="Oddíl bez názvu" id="{3BD7738F-9FB5-4487-BDA0-8BA5D59A745D}">
          <p14:sldIdLst>
            <p14:sldId id="388"/>
            <p14:sldId id="390"/>
            <p14:sldId id="394"/>
            <p14:sldId id="392"/>
            <p14:sldId id="393"/>
            <p14:sldId id="391"/>
            <p14:sldId id="395"/>
            <p14:sldId id="397"/>
            <p14:sldId id="396"/>
            <p14:sldId id="401"/>
            <p14:sldId id="402"/>
            <p14:sldId id="399"/>
            <p14:sldId id="4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47CFFF"/>
    <a:srgbClr val="FED05C"/>
    <a:srgbClr val="FF8000"/>
    <a:srgbClr val="378272"/>
    <a:srgbClr val="EB6A0A"/>
    <a:srgbClr val="D0DDC4"/>
    <a:srgbClr val="F5A449"/>
    <a:srgbClr val="56943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3" autoAdjust="0"/>
    <p:restoredTop sz="94764" autoAdjust="0"/>
  </p:normalViewPr>
  <p:slideViewPr>
    <p:cSldViewPr snapToGrid="0" snapToObjects="1">
      <p:cViewPr varScale="1">
        <p:scale>
          <a:sx n="77" d="100"/>
          <a:sy n="77" d="100"/>
        </p:scale>
        <p:origin x="96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2586" y="-84"/>
      </p:cViewPr>
      <p:guideLst>
        <p:guide orient="horz" pos="313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6BA8481-72C1-47DA-8FEF-59C7AE792462}" type="datetime1">
              <a:rPr lang="cs-CZ"/>
              <a:pPr>
                <a:defRPr/>
              </a:pPr>
              <a:t>22.10.2014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A7FDBE4-FDD0-4D7C-8B4B-F0AAB07FB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3908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C805E88-7A4E-49A8-A2F1-0BED8E0AC359}" type="datetime1">
              <a:rPr lang="cs-CZ"/>
              <a:pPr>
                <a:defRPr/>
              </a:pPr>
              <a:t>22.10.2014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Click to edit Master text styles</a:t>
            </a:r>
          </a:p>
          <a:p>
            <a:pPr lvl="1"/>
            <a:r>
              <a:rPr lang="cs-CZ" noProof="0"/>
              <a:t>Second level</a:t>
            </a:r>
          </a:p>
          <a:p>
            <a:pPr lvl="2"/>
            <a:r>
              <a:rPr lang="cs-CZ" noProof="0"/>
              <a:t>Third level</a:t>
            </a:r>
          </a:p>
          <a:p>
            <a:pPr lvl="3"/>
            <a:r>
              <a:rPr lang="cs-CZ" noProof="0"/>
              <a:t>Fourth level</a:t>
            </a:r>
          </a:p>
          <a:p>
            <a:pPr lvl="4"/>
            <a:r>
              <a:rPr lang="cs-CZ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B8FDEA6-66ED-413A-9D7B-4D6A2E616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1998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05300" y="3740150"/>
            <a:ext cx="4591049" cy="1431925"/>
          </a:xfrm>
        </p:spPr>
        <p:txBody>
          <a:bodyPr anchor="t"/>
          <a:lstStyle>
            <a:lvl1pPr algn="r">
              <a:defRPr sz="2800" b="0" spc="-150" baseline="0">
                <a:solidFill>
                  <a:schemeClr val="tx1"/>
                </a:solidFill>
                <a:latin typeface="Cillian" pitchFamily="50" charset="-18"/>
              </a:defRPr>
            </a:lvl1pPr>
          </a:lstStyle>
          <a:p>
            <a:r>
              <a:rPr lang="cs-CZ" noProof="0" smtClean="0"/>
              <a:t>Kliknutím lze upravit styl.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8050" y="5990897"/>
            <a:ext cx="4524375" cy="746453"/>
          </a:xfrm>
        </p:spPr>
        <p:txBody>
          <a:bodyPr/>
          <a:lstStyle>
            <a:lvl1pPr marL="0" indent="0" algn="ctr">
              <a:lnSpc>
                <a:spcPts val="1800"/>
              </a:lnSpc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noProof="0" smtClean="0"/>
              <a:t>Kliknutím lze upravit styl předlohy.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8425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1868" y="2619703"/>
            <a:ext cx="6291073" cy="1390650"/>
          </a:xfrm>
        </p:spPr>
        <p:txBody>
          <a:bodyPr anchor="ctr"/>
          <a:lstStyle>
            <a:lvl1pPr algn="r">
              <a:defRPr lang="cs-CZ" sz="4800" b="0" kern="1200" spc="-150" baseline="0" dirty="0">
                <a:solidFill>
                  <a:srgbClr val="EB6A0A"/>
                </a:solidFill>
                <a:effectLst/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91259" y="4135440"/>
            <a:ext cx="4155034" cy="1752600"/>
          </a:xfrm>
        </p:spPr>
        <p:txBody>
          <a:bodyPr/>
          <a:lstStyle>
            <a:lvl1pPr marL="0" indent="0" algn="r">
              <a:buNone/>
              <a:defRPr sz="28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11" name="Zástupný symbol pro text 10"/>
          <p:cNvSpPr>
            <a:spLocks noGrp="1" noChangeAspect="1"/>
          </p:cNvSpPr>
          <p:nvPr>
            <p:ph type="body" sz="quarter" idx="13"/>
          </p:nvPr>
        </p:nvSpPr>
        <p:spPr>
          <a:xfrm>
            <a:off x="-307540" y="-833876"/>
            <a:ext cx="2465388" cy="2765425"/>
          </a:xfrm>
        </p:spPr>
        <p:txBody>
          <a:bodyPr/>
          <a:lstStyle>
            <a:lvl1pPr marL="0" indent="0">
              <a:buNone/>
              <a:defRPr lang="cs-CZ" sz="22000" b="0" i="0" cap="none" baseline="0" smtClean="0">
                <a:solidFill>
                  <a:srgbClr val="D0DDC4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B04CBB5B-D0E6-49F7-AD04-A7E7BBF796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03495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en-US" noProof="0"/>
          </a:p>
        </p:txBody>
      </p:sp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219075" y="1247775"/>
            <a:ext cx="8686800" cy="5262561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/>
            </a:lvl3pPr>
            <a:lvl5pPr marL="2057400" indent="-228600">
              <a:buFont typeface="Arial" pitchFamily="34" charset="0"/>
              <a:buChar char="-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5D39-0116-4A7B-AC34-DE9228B993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91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en-US" noProof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A794C-0046-492D-92D1-C4C7B6B82B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08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9938" y="142875"/>
            <a:ext cx="7304087" cy="857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7175" y="1009650"/>
            <a:ext cx="8629650" cy="51165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4763" y="6510338"/>
            <a:ext cx="52387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2">
                    <a:lumMod val="60000"/>
                    <a:lumOff val="40000"/>
                  </a:schemeClr>
                </a:solidFill>
                <a:latin typeface="Cillian" pitchFamily="50" charset="-18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F1B68D41-51FC-4659-BF34-C890E43874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29350" y="6548438"/>
            <a:ext cx="2895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Cillian" pitchFamily="50" charset="-18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www.vsb.cz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0" r:id="rId3"/>
    <p:sldLayoutId id="2147483921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 spc="-100">
          <a:solidFill>
            <a:schemeClr val="tx1"/>
          </a:solidFill>
          <a:latin typeface="Cillian" pitchFamily="50" charset="-18"/>
          <a:ea typeface="ＭＳ Ｐゴシック" charset="-128"/>
          <a:cs typeface="Cillian" pitchFamily="50" charset="-18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illian"/>
          <a:ea typeface="ＭＳ Ｐゴシック" charset="-128"/>
          <a:cs typeface="Cillian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26043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 spc="-100">
          <a:solidFill>
            <a:schemeClr val="bg2"/>
          </a:solidFill>
          <a:latin typeface="Cillian" pitchFamily="50" charset="-18"/>
          <a:ea typeface="ＭＳ Ｐゴシック" charset="-128"/>
          <a:cs typeface="Cillian" pitchFamily="50" charset="-1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ofily.vsb.cz/VOR059" TargetMode="External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447" y="4460391"/>
            <a:ext cx="2784714" cy="1566647"/>
          </a:xfrm>
          <a:prstGeom prst="rect">
            <a:avLst/>
          </a:prstGeom>
        </p:spPr>
      </p:pic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4256597" y="3499975"/>
            <a:ext cx="4554028" cy="1431925"/>
          </a:xfrm>
        </p:spPr>
        <p:txBody>
          <a:bodyPr/>
          <a:lstStyle/>
          <a:p>
            <a:r>
              <a:rPr lang="cs-CZ" dirty="0" smtClean="0">
                <a:solidFill>
                  <a:srgbClr val="FF8000"/>
                </a:solidFill>
              </a:rPr>
              <a:t>JAKÉ BYLY STÁŽE NA VYNIKAJÍCÍCH INSTITUCÍCH V ZAHRANIČÍ 5</a:t>
            </a:r>
            <a:endParaRPr lang="cs-CZ" dirty="0">
              <a:solidFill>
                <a:srgbClr val="FF8000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294967295"/>
          </p:nvPr>
        </p:nvSpPr>
        <p:spPr>
          <a:xfrm>
            <a:off x="0" y="6510338"/>
            <a:ext cx="523875" cy="365125"/>
          </a:xfrm>
        </p:spPr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1625" cy="416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bdélník 4"/>
          <p:cNvSpPr>
            <a:spLocks noChangeArrowheads="1"/>
          </p:cNvSpPr>
          <p:nvPr/>
        </p:nvSpPr>
        <p:spPr bwMode="auto">
          <a:xfrm>
            <a:off x="2295525" y="5905761"/>
            <a:ext cx="5676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cs-CZ" sz="1400" i="1" dirty="0">
                <a:solidFill>
                  <a:schemeClr val="bg2"/>
                </a:solidFill>
              </a:rPr>
              <a:t>Příspěvek vznikl za podpory projektu OP VK </a:t>
            </a:r>
          </a:p>
          <a:p>
            <a:pPr algn="ctr"/>
            <a:r>
              <a:rPr lang="cs-CZ" sz="1400" i="1" dirty="0" err="1">
                <a:solidFill>
                  <a:schemeClr val="bg2"/>
                </a:solidFill>
              </a:rPr>
              <a:t>reg</a:t>
            </a:r>
            <a:r>
              <a:rPr lang="cs-CZ" sz="1400" i="1" dirty="0">
                <a:solidFill>
                  <a:schemeClr val="bg2"/>
                </a:solidFill>
              </a:rPr>
              <a:t>. č. </a:t>
            </a:r>
            <a:r>
              <a:rPr lang="cs-CZ" sz="1400" i="1" dirty="0" smtClean="0">
                <a:solidFill>
                  <a:schemeClr val="bg2"/>
                </a:solidFill>
              </a:rPr>
              <a:t>CZ.1.07/2.3.00/20.0037</a:t>
            </a:r>
            <a:endParaRPr lang="cs-CZ" sz="1400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6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Technologie zaoblení řezných hran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769938" y="1179513"/>
            <a:ext cx="3970738" cy="270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7325" indent="-187325" eaLnBrk="0" hangingPunct="0">
              <a:spcAft>
                <a:spcPts val="850"/>
              </a:spcAft>
              <a:tabLst>
                <a:tab pos="187325" algn="l"/>
              </a:tabLst>
              <a:defRPr/>
            </a:pPr>
            <a:r>
              <a:rPr lang="cs-CZ" sz="2400" b="1" noProof="1">
                <a:latin typeface="+mn-lt"/>
                <a:cs typeface="Arial" pitchFamily="34" charset="0"/>
              </a:rPr>
              <a:t>Leštění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není zapotřebí procesních kapalin </a:t>
            </a:r>
            <a:endParaRPr lang="cs-CZ" noProof="1">
              <a:solidFill>
                <a:srgbClr val="000000"/>
              </a:solidFill>
              <a:latin typeface="+mn-lt"/>
              <a:cs typeface="Arial" pitchFamily="34" charset="0"/>
            </a:endParaRP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diamantová zrna velikosti 5 - 10 </a:t>
            </a: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µm</a:t>
            </a:r>
            <a:endParaRPr lang="cs-CZ" noProof="1" smtClean="0">
              <a:solidFill>
                <a:srgbClr val="000000"/>
              </a:solidFill>
              <a:latin typeface="+mn-lt"/>
              <a:cs typeface="Arial" pitchFamily="34" charset="0"/>
            </a:endParaRP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velikost zaoblení až 60 </a:t>
            </a: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µm</a:t>
            </a: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zrcadlový lesk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dosažení velmi nízkých drsností leštěného povrchu Ra i Rz</a:t>
            </a:r>
            <a:endParaRPr lang="en-US" noProof="1">
              <a:solidFill>
                <a:srgbClr val="000000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463" y="4217988"/>
            <a:ext cx="2736850" cy="2292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8477" y="4874977"/>
            <a:ext cx="4723014" cy="16353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2775" y="1458083"/>
            <a:ext cx="2793150" cy="281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0"/>
            <a:ext cx="7304087" cy="85725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Měření drsnosti obrobeného povrchu VBD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86134"/>
              </p:ext>
            </p:extLst>
          </p:nvPr>
        </p:nvGraphicFramePr>
        <p:xfrm>
          <a:off x="769941" y="2046565"/>
          <a:ext cx="7677768" cy="792088"/>
        </p:xfrm>
        <a:graphic>
          <a:graphicData uri="http://schemas.openxmlformats.org/drawingml/2006/table">
            <a:tbl>
              <a:tblPr/>
              <a:tblGrid>
                <a:gridCol w="959721"/>
                <a:gridCol w="959721"/>
                <a:gridCol w="959721"/>
                <a:gridCol w="959721"/>
                <a:gridCol w="959721"/>
                <a:gridCol w="959721"/>
                <a:gridCol w="959721"/>
                <a:gridCol w="959721"/>
              </a:tblGrid>
              <a:tr h="268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Destička č.1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Destička č.2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Průměr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5551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Ra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0,0116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0,0108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0,0110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0,0076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0,0094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Rz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0,0783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0,0735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0,0714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0,0682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41" y="3280063"/>
            <a:ext cx="70770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545" y="3929497"/>
            <a:ext cx="3450820" cy="238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1011381" y="1000125"/>
            <a:ext cx="397625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 dotyková měřící metoda</a:t>
            </a:r>
          </a:p>
          <a:p>
            <a:pPr>
              <a:buFont typeface="Arial" pitchFamily="34" charset="0"/>
              <a:buChar char="•"/>
            </a:pPr>
            <a:endParaRPr lang="cs-CZ" sz="800" dirty="0" smtClean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 měřící přístroj </a:t>
            </a:r>
            <a:r>
              <a:rPr lang="cs-CZ" dirty="0" err="1" smtClean="0">
                <a:solidFill>
                  <a:srgbClr val="000000"/>
                </a:solidFill>
              </a:rPr>
              <a:t>MarSurf</a:t>
            </a:r>
            <a:r>
              <a:rPr lang="cs-CZ" dirty="0" smtClean="0">
                <a:solidFill>
                  <a:srgbClr val="000000"/>
                </a:solidFill>
              </a:rPr>
              <a:t> XC 2 Mahr</a:t>
            </a:r>
          </a:p>
          <a:p>
            <a:pPr>
              <a:buFont typeface="Arial" pitchFamily="34" charset="0"/>
              <a:buChar char="•"/>
            </a:pPr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3904" y="-233795"/>
            <a:ext cx="8084559" cy="857250"/>
          </a:xfrm>
        </p:spPr>
        <p:txBody>
          <a:bodyPr/>
          <a:lstStyle/>
          <a:p>
            <a:pPr algn="ctr"/>
            <a:r>
              <a:rPr lang="cs-CZ" sz="2800" dirty="0" smtClean="0">
                <a:solidFill>
                  <a:srgbClr val="000000"/>
                </a:solidFill>
              </a:rPr>
              <a:t>Dosahovaná drsnost povrchu a zaoblení řezné hrany</a:t>
            </a:r>
            <a:endParaRPr lang="cs-CZ" sz="2800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5" name="Obrázek 12" descr="4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447" y="1030784"/>
            <a:ext cx="2538266" cy="27192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Obrázek 9" descr="1_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184" y="1020264"/>
            <a:ext cx="2539592" cy="27192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>
          <a:xfrm>
            <a:off x="340447" y="661451"/>
            <a:ext cx="209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+mn-lt"/>
              </a:rPr>
              <a:t>Suché pískování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3276560" y="661451"/>
            <a:ext cx="145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+mn-lt"/>
              </a:rPr>
              <a:t>Leštění</a:t>
            </a:r>
          </a:p>
        </p:txBody>
      </p:sp>
      <p:pic>
        <p:nvPicPr>
          <p:cNvPr id="10" name="Picture 4" descr="C:\LocalData\czsumvlst\Projects\MAT_PRO_PRAMET\00_T53xx\Grade_T5315\Uprava po povlaku\SEM\Figure\Sinjet_10kx_Flat.jpg"/>
          <p:cNvPicPr>
            <a:picLocks noChangeAspect="1" noChangeArrowheads="1"/>
          </p:cNvPicPr>
          <p:nvPr/>
        </p:nvPicPr>
        <p:blipFill>
          <a:blip r:embed="rId4" cstate="print"/>
          <a:srcRect b="10813"/>
          <a:stretch>
            <a:fillRect/>
          </a:stretch>
        </p:blipFill>
        <p:spPr bwMode="auto">
          <a:xfrm>
            <a:off x="340446" y="4193704"/>
            <a:ext cx="3955911" cy="2316634"/>
          </a:xfrm>
          <a:prstGeom prst="rect">
            <a:avLst/>
          </a:prstGeom>
          <a:solidFill>
            <a:schemeClr val="accent1"/>
          </a:solidFill>
          <a:ln>
            <a:solidFill>
              <a:srgbClr val="000000"/>
            </a:solidFill>
          </a:ln>
        </p:spPr>
      </p:pic>
      <p:pic>
        <p:nvPicPr>
          <p:cNvPr id="11" name="Picture 5" descr="C:\LocalData\czsumvlst\Projects\MAT_PRO_PRAMET\00_T53xx\Grade_T5315\Uprava po povlaku\SEM\Figure\Berney_10kx_Flat_Meas.jpg"/>
          <p:cNvPicPr>
            <a:picLocks noChangeAspect="1" noChangeArrowheads="1"/>
          </p:cNvPicPr>
          <p:nvPr/>
        </p:nvPicPr>
        <p:blipFill>
          <a:blip r:embed="rId5" cstate="print"/>
          <a:srcRect b="10597"/>
          <a:stretch>
            <a:fillRect/>
          </a:stretch>
        </p:blipFill>
        <p:spPr bwMode="auto">
          <a:xfrm>
            <a:off x="4498980" y="4193704"/>
            <a:ext cx="3744475" cy="231663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14" name="TextovéPole 13"/>
          <p:cNvSpPr txBox="1"/>
          <p:nvPr/>
        </p:nvSpPr>
        <p:spPr>
          <a:xfrm>
            <a:off x="340447" y="3870539"/>
            <a:ext cx="235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Kartáčování</a:t>
            </a:r>
          </a:p>
          <a:p>
            <a:endParaRPr lang="cs-CZ" b="1" dirty="0" smtClean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498980" y="3870539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/>
              <a:t>Leštění</a:t>
            </a:r>
          </a:p>
        </p:txBody>
      </p:sp>
      <p:graphicFrame>
        <p:nvGraphicFramePr>
          <p:cNvPr id="18" name="Tabulk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583140"/>
              </p:ext>
            </p:extLst>
          </p:nvPr>
        </p:nvGraphicFramePr>
        <p:xfrm>
          <a:off x="6026727" y="1020266"/>
          <a:ext cx="2801736" cy="2737957"/>
        </p:xfrm>
        <a:graphic>
          <a:graphicData uri="http://schemas.openxmlformats.org/drawingml/2006/table">
            <a:tbl>
              <a:tblPr/>
              <a:tblGrid>
                <a:gridCol w="933912"/>
                <a:gridCol w="933912"/>
                <a:gridCol w="933912"/>
              </a:tblGrid>
              <a:tr h="44657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400" b="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7C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7C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Rz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7CFFF"/>
                    </a:solidFill>
                  </a:tcPr>
                </a:tc>
              </a:tr>
              <a:tr h="5921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Suché pískování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0,371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2,702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</a:tr>
              <a:tr h="5921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b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Mokré pískování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0,210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1,594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</a:tr>
              <a:tr h="5921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b="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Kartáčování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0,186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1,452</a:t>
                      </a:r>
                      <a:endParaRPr lang="cs-CZ" sz="2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</a:tr>
              <a:tr h="51495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b="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Leštění</a:t>
                      </a:r>
                      <a:endParaRPr lang="cs-CZ" sz="11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0,01</a:t>
                      </a:r>
                      <a:endParaRPr lang="cs-CZ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="1" kern="120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0,07</a:t>
                      </a:r>
                      <a:endParaRPr lang="cs-CZ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05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-131885"/>
            <a:ext cx="7304087" cy="857250"/>
          </a:xfrm>
        </p:spPr>
        <p:txBody>
          <a:bodyPr/>
          <a:lstStyle/>
          <a:p>
            <a:pPr algn="ctr"/>
            <a:r>
              <a:rPr lang="cs-CZ" sz="2800" dirty="0" smtClean="0">
                <a:solidFill>
                  <a:srgbClr val="000000"/>
                </a:solidFill>
              </a:rPr>
              <a:t>Testovaná VBD, použitý nástroj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5" name="Obdélník 4"/>
          <p:cNvSpPr/>
          <p:nvPr/>
        </p:nvSpPr>
        <p:spPr>
          <a:xfrm>
            <a:off x="769938" y="1055022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altLang="en-US" dirty="0" smtClean="0">
                <a:solidFill>
                  <a:srgbClr val="000000"/>
                </a:solidFill>
              </a:rPr>
              <a:t>VBD: </a:t>
            </a:r>
            <a:r>
              <a:rPr lang="en-US" altLang="en-US" dirty="0" smtClean="0">
                <a:solidFill>
                  <a:srgbClr val="000000"/>
                </a:solidFill>
              </a:rPr>
              <a:t>RDHX</a:t>
            </a:r>
            <a:r>
              <a:rPr lang="cs-CZ" altLang="en-US" dirty="0" smtClean="0">
                <a:solidFill>
                  <a:srgbClr val="000000"/>
                </a:solidFill>
              </a:rPr>
              <a:t>16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27553" y="3523852"/>
            <a:ext cx="19870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= 16 mm</a:t>
            </a:r>
          </a:p>
          <a:p>
            <a:r>
              <a:rPr lang="cs-CZ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14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5,2 mm</a:t>
            </a:r>
            <a:endParaRPr lang="cs-CZ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= 4,76</a:t>
            </a: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5047464" y="1055022"/>
            <a:ext cx="3095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altLang="en-US" dirty="0" smtClean="0">
                <a:solidFill>
                  <a:srgbClr val="000000"/>
                </a:solidFill>
              </a:rPr>
              <a:t>Fréza: </a:t>
            </a:r>
            <a:r>
              <a:rPr lang="cs-CZ" dirty="0" smtClean="0">
                <a:solidFill>
                  <a:srgbClr val="000000"/>
                </a:solidFill>
              </a:rPr>
              <a:t>66A05R-SCMORD16</a:t>
            </a:r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53" y="1525101"/>
            <a:ext cx="3601547" cy="199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836" y="1525101"/>
            <a:ext cx="3030634" cy="319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ovéPole 13"/>
          <p:cNvSpPr txBox="1"/>
          <p:nvPr/>
        </p:nvSpPr>
        <p:spPr>
          <a:xfrm>
            <a:off x="6086964" y="4925823"/>
            <a:ext cx="1987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= 50 mm</a:t>
            </a:r>
          </a:p>
          <a:p>
            <a:r>
              <a:rPr lang="cs-CZ" sz="1400" dirty="0" smtClean="0">
                <a:solidFill>
                  <a:srgbClr val="000000"/>
                </a:solidFill>
              </a:rPr>
              <a:t>Ø</a:t>
            </a:r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66 mm</a:t>
            </a:r>
            <a:endParaRPr lang="cs-CZ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 smtClean="0">
                <a:solidFill>
                  <a:srgbClr val="000000"/>
                </a:solidFill>
              </a:rPr>
              <a:t>Ø</a:t>
            </a:r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s-CZ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27 mm</a:t>
            </a:r>
          </a:p>
          <a:p>
            <a:r>
              <a:rPr lang="cs-CZ" sz="1400" dirty="0" err="1" smtClean="0">
                <a:solidFill>
                  <a:srgbClr val="000000"/>
                </a:solidFill>
              </a:rPr>
              <a:t>Ød</a:t>
            </a:r>
            <a:r>
              <a:rPr lang="cs-CZ" sz="1400" dirty="0" smtClean="0">
                <a:solidFill>
                  <a:srgbClr val="000000"/>
                </a:solidFill>
              </a:rPr>
              <a:t> = 16 mm</a:t>
            </a: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69937" y="4724181"/>
            <a:ext cx="37882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+mn-lt"/>
              </a:rPr>
              <a:t>VBD bez </a:t>
            </a:r>
            <a:r>
              <a:rPr lang="cs-CZ" dirty="0" err="1" smtClean="0">
                <a:solidFill>
                  <a:srgbClr val="000000"/>
                </a:solidFill>
                <a:latin typeface="+mn-lt"/>
              </a:rPr>
              <a:t>utvařeče</a:t>
            </a:r>
            <a:endParaRPr lang="cs-CZ" dirty="0" smtClean="0">
              <a:solidFill>
                <a:srgbClr val="000000"/>
              </a:solidFill>
              <a:latin typeface="+mn-lt"/>
            </a:endParaRPr>
          </a:p>
          <a:p>
            <a:pPr algn="just">
              <a:buFont typeface="Arial" pitchFamily="34" charset="0"/>
              <a:buChar char="•"/>
            </a:pPr>
            <a:endParaRPr lang="cs-CZ" sz="800" dirty="0" smtClean="0">
              <a:solidFill>
                <a:srgbClr val="000000"/>
              </a:solidFill>
              <a:latin typeface="+mn-lt"/>
            </a:endParaRPr>
          </a:p>
          <a:p>
            <a:pPr algn="just">
              <a:buFont typeface="Arial" pitchFamily="34" charset="0"/>
              <a:buChar char="•"/>
            </a:pPr>
            <a:endParaRPr lang="cs-CZ" sz="800" dirty="0" smtClean="0">
              <a:solidFill>
                <a:srgbClr val="000000"/>
              </a:solidFill>
              <a:latin typeface="+mn-lt"/>
            </a:endParaRPr>
          </a:p>
          <a:p>
            <a:pPr algn="just">
              <a:buFont typeface="Arial" pitchFamily="34" charset="0"/>
              <a:buChar char="•"/>
            </a:pPr>
            <a:r>
              <a:rPr lang="cs-CZ" dirty="0" err="1" smtClean="0">
                <a:solidFill>
                  <a:srgbClr val="000000"/>
                </a:solidFill>
                <a:latin typeface="+mn-lt"/>
              </a:rPr>
              <a:t>fazetka</a:t>
            </a:r>
            <a:r>
              <a:rPr lang="cs-CZ" dirty="0" smtClean="0">
                <a:solidFill>
                  <a:srgbClr val="000000"/>
                </a:solidFill>
                <a:latin typeface="+mn-lt"/>
              </a:rPr>
              <a:t> + zaoblení řezné hrany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872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0"/>
            <a:ext cx="7304087" cy="85725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Zkouška trvanlivosti VBD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8" y="4614908"/>
            <a:ext cx="2399690" cy="208180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813899" y="1210969"/>
            <a:ext cx="33424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obráběný </a:t>
            </a:r>
            <a:r>
              <a:rPr lang="cs-CZ" dirty="0">
                <a:solidFill>
                  <a:srgbClr val="000000"/>
                </a:solidFill>
              </a:rPr>
              <a:t>materiál: </a:t>
            </a:r>
          </a:p>
          <a:p>
            <a:r>
              <a:rPr lang="cs-CZ" dirty="0" smtClean="0">
                <a:solidFill>
                  <a:srgbClr val="000000"/>
                </a:solidFill>
              </a:rPr>
              <a:t>1.2343; dle ISO 513 - </a:t>
            </a:r>
            <a:r>
              <a:rPr lang="cs-CZ" b="1" dirty="0" smtClean="0">
                <a:solidFill>
                  <a:srgbClr val="000000"/>
                </a:solidFill>
              </a:rPr>
              <a:t>H</a:t>
            </a:r>
            <a:r>
              <a:rPr lang="cs-CZ" dirty="0" smtClean="0">
                <a:solidFill>
                  <a:srgbClr val="000000"/>
                </a:solidFill>
              </a:rPr>
              <a:t> </a:t>
            </a:r>
          </a:p>
          <a:p>
            <a:r>
              <a:rPr lang="cs-CZ" dirty="0" smtClean="0">
                <a:solidFill>
                  <a:srgbClr val="000000"/>
                </a:solidFill>
              </a:rPr>
              <a:t>legovaná ocel s vysokou houževnatostí a prokalitelností, </a:t>
            </a:r>
          </a:p>
          <a:p>
            <a:r>
              <a:rPr lang="cs-CZ" dirty="0" smtClean="0">
                <a:solidFill>
                  <a:srgbClr val="000000"/>
                </a:solidFill>
              </a:rPr>
              <a:t>po zakalení tvrdost 55 HRC</a:t>
            </a:r>
            <a:endParaRPr lang="cs-CZ" dirty="0">
              <a:solidFill>
                <a:srgbClr val="000000"/>
              </a:solidFill>
            </a:endParaRPr>
          </a:p>
          <a:p>
            <a:endParaRPr lang="cs-CZ" dirty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řezné </a:t>
            </a:r>
            <a:r>
              <a:rPr lang="cs-CZ" dirty="0">
                <a:solidFill>
                  <a:srgbClr val="000000"/>
                </a:solidFill>
              </a:rPr>
              <a:t>podmínky:</a:t>
            </a:r>
          </a:p>
          <a:p>
            <a:r>
              <a:rPr lang="cs-CZ" dirty="0" err="1" smtClean="0">
                <a:solidFill>
                  <a:srgbClr val="000000"/>
                </a:solidFill>
              </a:rPr>
              <a:t>v</a:t>
            </a:r>
            <a:r>
              <a:rPr lang="cs-CZ" baseline="-25000" dirty="0" err="1" smtClean="0">
                <a:solidFill>
                  <a:srgbClr val="000000"/>
                </a:solidFill>
              </a:rPr>
              <a:t>c</a:t>
            </a:r>
            <a:r>
              <a:rPr lang="cs-CZ" dirty="0" smtClean="0">
                <a:solidFill>
                  <a:srgbClr val="000000"/>
                </a:solidFill>
              </a:rPr>
              <a:t> </a:t>
            </a:r>
            <a:r>
              <a:rPr lang="cs-CZ" dirty="0">
                <a:solidFill>
                  <a:srgbClr val="000000"/>
                </a:solidFill>
              </a:rPr>
              <a:t>= </a:t>
            </a:r>
            <a:r>
              <a:rPr lang="cs-CZ" dirty="0" smtClean="0">
                <a:solidFill>
                  <a:srgbClr val="000000"/>
                </a:solidFill>
              </a:rPr>
              <a:t>90 </a:t>
            </a:r>
            <a:r>
              <a:rPr lang="cs-CZ" dirty="0">
                <a:solidFill>
                  <a:srgbClr val="000000"/>
                </a:solidFill>
              </a:rPr>
              <a:t>m/min</a:t>
            </a:r>
          </a:p>
          <a:p>
            <a:r>
              <a:rPr lang="cs-CZ" dirty="0" smtClean="0">
                <a:solidFill>
                  <a:srgbClr val="000000"/>
                </a:solidFill>
              </a:rPr>
              <a:t>f = 0,2 </a:t>
            </a:r>
            <a:r>
              <a:rPr lang="cs-CZ" dirty="0">
                <a:solidFill>
                  <a:srgbClr val="000000"/>
                </a:solidFill>
              </a:rPr>
              <a:t>mm/zub</a:t>
            </a:r>
          </a:p>
          <a:p>
            <a:r>
              <a:rPr lang="cs-CZ" dirty="0" err="1" smtClean="0">
                <a:solidFill>
                  <a:srgbClr val="000000"/>
                </a:solidFill>
              </a:rPr>
              <a:t>a</a:t>
            </a:r>
            <a:r>
              <a:rPr lang="cs-CZ" baseline="-25000" dirty="0" err="1" smtClean="0">
                <a:solidFill>
                  <a:srgbClr val="000000"/>
                </a:solidFill>
              </a:rPr>
              <a:t>p</a:t>
            </a:r>
            <a:r>
              <a:rPr lang="cs-CZ" dirty="0" smtClean="0">
                <a:solidFill>
                  <a:srgbClr val="000000"/>
                </a:solidFill>
              </a:rPr>
              <a:t> = 1 </a:t>
            </a:r>
            <a:r>
              <a:rPr lang="cs-CZ" dirty="0">
                <a:solidFill>
                  <a:srgbClr val="000000"/>
                </a:solidFill>
              </a:rPr>
              <a:t>mm</a:t>
            </a:r>
          </a:p>
          <a:p>
            <a:r>
              <a:rPr lang="cs-CZ" dirty="0" err="1" smtClean="0">
                <a:solidFill>
                  <a:srgbClr val="000000"/>
                </a:solidFill>
              </a:rPr>
              <a:t>a</a:t>
            </a:r>
            <a:r>
              <a:rPr lang="cs-CZ" baseline="-25000" dirty="0" err="1" smtClean="0">
                <a:solidFill>
                  <a:srgbClr val="000000"/>
                </a:solidFill>
              </a:rPr>
              <a:t>e</a:t>
            </a:r>
            <a:r>
              <a:rPr lang="cs-CZ" dirty="0" smtClean="0">
                <a:solidFill>
                  <a:srgbClr val="000000"/>
                </a:solidFill>
              </a:rPr>
              <a:t> = 40 </a:t>
            </a:r>
            <a:r>
              <a:rPr lang="cs-CZ" dirty="0">
                <a:solidFill>
                  <a:srgbClr val="000000"/>
                </a:solidFill>
              </a:rPr>
              <a:t>mm</a:t>
            </a:r>
          </a:p>
        </p:txBody>
      </p:sp>
      <p:sp>
        <p:nvSpPr>
          <p:cNvPr id="8" name="TextovéPole 7"/>
          <p:cNvSpPr txBox="1">
            <a:spLocks noChangeArrowheads="1"/>
          </p:cNvSpPr>
          <p:nvPr/>
        </p:nvSpPr>
        <p:spPr bwMode="auto">
          <a:xfrm rot="-890695">
            <a:off x="2205097" y="3415312"/>
            <a:ext cx="2337468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rgbClr val="000000"/>
                </a:solidFill>
              </a:rPr>
              <a:t>Trvanlivost +9%</a:t>
            </a:r>
          </a:p>
          <a:p>
            <a:r>
              <a:rPr lang="cs-CZ" b="1" dirty="0" smtClean="0">
                <a:solidFill>
                  <a:srgbClr val="000000"/>
                </a:solidFill>
              </a:rPr>
              <a:t>(+4 min)</a:t>
            </a: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364182" y="1210969"/>
            <a:ext cx="4256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0000"/>
                </a:solidFill>
                <a:latin typeface="+mn-lt"/>
              </a:rPr>
              <a:t>byly použity 2 vzorky VBD od obou variant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4947804" y="1909501"/>
            <a:ext cx="2563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 smtClean="0">
                <a:solidFill>
                  <a:srgbClr val="000000"/>
                </a:solidFill>
                <a:latin typeface="+mn-lt"/>
              </a:rPr>
              <a:t>Po 18 minutách 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5556121" y="4445631"/>
            <a:ext cx="2008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 smtClean="0">
                <a:solidFill>
                  <a:srgbClr val="000000"/>
                </a:solidFill>
                <a:latin typeface="+mn-lt"/>
              </a:rPr>
              <a:t>Po  41 minutách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4183" y="2586609"/>
            <a:ext cx="1960418" cy="142512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7387" y="2586609"/>
            <a:ext cx="1945197" cy="142512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4182" y="5105144"/>
            <a:ext cx="1960417" cy="140519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7387" y="5105144"/>
            <a:ext cx="1945197" cy="140519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6" name="TextovéPole 25"/>
          <p:cNvSpPr txBox="1"/>
          <p:nvPr/>
        </p:nvSpPr>
        <p:spPr>
          <a:xfrm>
            <a:off x="4504957" y="4784185"/>
            <a:ext cx="17243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1600" b="1" dirty="0" smtClean="0">
                <a:solidFill>
                  <a:srgbClr val="000000"/>
                </a:solidFill>
                <a:latin typeface="+mn-lt"/>
              </a:rPr>
              <a:t>Křehký lom 	</a:t>
            </a:r>
          </a:p>
        </p:txBody>
      </p:sp>
      <p:sp>
        <p:nvSpPr>
          <p:cNvPr id="27" name="TextovéPole 26"/>
          <p:cNvSpPr txBox="1"/>
          <p:nvPr/>
        </p:nvSpPr>
        <p:spPr>
          <a:xfrm>
            <a:off x="6797387" y="4784185"/>
            <a:ext cx="1692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cs-CZ" sz="1600" b="1" dirty="0" err="1" smtClean="0">
                <a:solidFill>
                  <a:srgbClr val="000000"/>
                </a:solidFill>
              </a:rPr>
              <a:t>Vydroleniny</a:t>
            </a:r>
            <a:endParaRPr lang="cs-CZ" sz="1600" b="1" dirty="0" smtClean="0">
              <a:solidFill>
                <a:srgbClr val="000000"/>
              </a:solidFill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6560576" y="2248055"/>
            <a:ext cx="2389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cs-CZ" sz="1600" b="1" dirty="0" smtClean="0">
                <a:solidFill>
                  <a:srgbClr val="000000"/>
                </a:solidFill>
              </a:rPr>
              <a:t>Drobné </a:t>
            </a:r>
            <a:r>
              <a:rPr lang="cs-CZ" sz="1600" b="1" dirty="0" err="1" smtClean="0">
                <a:solidFill>
                  <a:srgbClr val="000000"/>
                </a:solidFill>
              </a:rPr>
              <a:t>vydroleniny</a:t>
            </a:r>
            <a:endParaRPr lang="cs-CZ" sz="16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5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0"/>
            <a:ext cx="7304087" cy="85725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Shrnutí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0689" y="4209946"/>
            <a:ext cx="1973262" cy="17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73" y="4209946"/>
            <a:ext cx="1973262" cy="17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72" y="2292787"/>
            <a:ext cx="1941795" cy="180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0689" y="2292787"/>
            <a:ext cx="1941794" cy="17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801405" y="1000125"/>
            <a:ext cx="72726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>
                <a:solidFill>
                  <a:srgbClr val="000000"/>
                </a:solidFill>
                <a:latin typeface="+mn-lt"/>
              </a:rPr>
              <a:t>změněna pouze technologie zaoblení řezné hrany</a:t>
            </a:r>
          </a:p>
          <a:p>
            <a:pPr>
              <a:buFont typeface="Arial" pitchFamily="34" charset="0"/>
              <a:buChar char="•"/>
            </a:pPr>
            <a:r>
              <a:rPr lang="cs-CZ" sz="2000" dirty="0" smtClean="0">
                <a:solidFill>
                  <a:srgbClr val="000000"/>
                </a:solidFill>
                <a:latin typeface="+mn-lt"/>
              </a:rPr>
              <a:t>dosaženo nízké drsnosti </a:t>
            </a:r>
            <a:r>
              <a:rPr lang="cs-CZ" sz="2000" dirty="0" err="1" smtClean="0">
                <a:solidFill>
                  <a:srgbClr val="000000"/>
                </a:solidFill>
                <a:latin typeface="+mn-lt"/>
              </a:rPr>
              <a:t>Ra</a:t>
            </a:r>
            <a:r>
              <a:rPr lang="cs-CZ" sz="2000" dirty="0" smtClean="0">
                <a:solidFill>
                  <a:srgbClr val="000000"/>
                </a:solidFill>
                <a:latin typeface="+mn-lt"/>
              </a:rPr>
              <a:t> i </a:t>
            </a:r>
            <a:r>
              <a:rPr lang="cs-CZ" sz="2000" dirty="0" err="1" smtClean="0">
                <a:solidFill>
                  <a:srgbClr val="000000"/>
                </a:solidFill>
                <a:latin typeface="+mn-lt"/>
              </a:rPr>
              <a:t>Rz</a:t>
            </a:r>
            <a:r>
              <a:rPr lang="cs-CZ" sz="2000" dirty="0" smtClean="0">
                <a:solidFill>
                  <a:srgbClr val="000000"/>
                </a:solidFill>
                <a:latin typeface="+mn-lt"/>
              </a:rPr>
              <a:t> na čele a řezné hraně VBD</a:t>
            </a:r>
          </a:p>
          <a:p>
            <a:pPr>
              <a:buFont typeface="Arial" pitchFamily="34" charset="0"/>
              <a:buChar char="•"/>
            </a:pPr>
            <a:r>
              <a:rPr lang="cs-CZ" sz="2000" dirty="0" smtClean="0">
                <a:solidFill>
                  <a:srgbClr val="000000"/>
                </a:solidFill>
                <a:latin typeface="+mn-lt"/>
              </a:rPr>
              <a:t> zrcadlový lesk</a:t>
            </a:r>
          </a:p>
          <a:p>
            <a:endParaRPr lang="cs-CZ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401713" y="2687782"/>
            <a:ext cx="3252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 VBD zaoblená kartáčováním</a:t>
            </a:r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5401713" y="4724400"/>
            <a:ext cx="2739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 VBD zaoblená leštěním</a:t>
            </a:r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832872" y="6148328"/>
            <a:ext cx="7821655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 </a:t>
            </a:r>
            <a:r>
              <a:rPr lang="cs-CZ" sz="2000" b="1" dirty="0" smtClean="0">
                <a:solidFill>
                  <a:srgbClr val="000000"/>
                </a:solidFill>
              </a:rPr>
              <a:t>Stále nevyčerpané možnosti v oblasti zaoblení řezné hrany!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2402897"/>
            <a:ext cx="7584353" cy="857250"/>
          </a:xfrm>
        </p:spPr>
        <p:txBody>
          <a:bodyPr/>
          <a:lstStyle/>
          <a:p>
            <a:pPr algn="ctr"/>
            <a:r>
              <a:rPr lang="cs-CZ" sz="4400" dirty="0" smtClean="0">
                <a:solidFill>
                  <a:srgbClr val="000000"/>
                </a:solidFill>
              </a:rPr>
              <a:t>Děkuji za pozornost</a:t>
            </a:r>
            <a:endParaRPr lang="cs-CZ" sz="4400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2</a:t>
            </a:fld>
            <a:endParaRPr lang="cs-CZ" dirty="0"/>
          </a:p>
        </p:txBody>
      </p:sp>
      <p:pic>
        <p:nvPicPr>
          <p:cNvPr id="8" name="Picture 3" descr="FS_CMYK_v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9" y="269031"/>
            <a:ext cx="1083339" cy="1268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97517" y="400175"/>
            <a:ext cx="5507894" cy="1163206"/>
          </a:xfrm>
        </p:spPr>
        <p:txBody>
          <a:bodyPr/>
          <a:lstStyle/>
          <a:p>
            <a:pPr algn="l"/>
            <a:r>
              <a:rPr lang="cs-CZ" sz="1800" dirty="0" smtClean="0"/>
              <a:t>Katedra obrábění a montáže</a:t>
            </a:r>
          </a:p>
          <a:p>
            <a:pPr algn="l"/>
            <a:r>
              <a:rPr lang="cs-CZ" sz="1800" dirty="0" smtClean="0"/>
              <a:t>Fakulta strojní</a:t>
            </a:r>
          </a:p>
          <a:p>
            <a:pPr algn="l"/>
            <a:r>
              <a:rPr lang="cs-CZ" sz="1800" dirty="0" smtClean="0"/>
              <a:t>Vysoká škola báňská - Technická univerzita Ostrava</a:t>
            </a:r>
            <a:endParaRPr lang="cs-CZ" sz="1800" dirty="0"/>
          </a:p>
        </p:txBody>
      </p:sp>
      <p:sp>
        <p:nvSpPr>
          <p:cNvPr id="11" name="Podnadpis 2"/>
          <p:cNvSpPr txBox="1">
            <a:spLocks/>
          </p:cNvSpPr>
          <p:nvPr/>
        </p:nvSpPr>
        <p:spPr bwMode="auto">
          <a:xfrm>
            <a:off x="848427" y="2261818"/>
            <a:ext cx="5386118" cy="191452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 spc="-100" baseline="0">
                <a:solidFill>
                  <a:schemeClr val="bg2"/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kern="1200" spc="-100">
                <a:solidFill>
                  <a:schemeClr val="tx1">
                    <a:tint val="75000"/>
                  </a:schemeClr>
                </a:solidFill>
                <a:latin typeface="Cillian" pitchFamily="50" charset="-18"/>
                <a:ea typeface="ＭＳ Ｐゴシック" charset="-128"/>
                <a:cs typeface="Cillian" pitchFamily="50" charset="-18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Technologie zaoblení řezné hrany VBD ze slinutých karbidů</a:t>
            </a:r>
          </a:p>
          <a:p>
            <a:pPr algn="l"/>
            <a:r>
              <a:rPr lang="cs-CZ" sz="1800" dirty="0" smtClean="0"/>
              <a:t> </a:t>
            </a:r>
            <a:endParaRPr lang="cs-CZ" sz="1800" dirty="0"/>
          </a:p>
          <a:p>
            <a:pPr algn="l"/>
            <a:endParaRPr lang="cs-CZ" sz="1800" dirty="0" smtClean="0"/>
          </a:p>
          <a:p>
            <a:pPr algn="l"/>
            <a:endParaRPr lang="cs-CZ" sz="1800" dirty="0"/>
          </a:p>
          <a:p>
            <a:pPr algn="l"/>
            <a:endParaRPr lang="cs-CZ" sz="1800" dirty="0" smtClean="0"/>
          </a:p>
          <a:p>
            <a:pPr algn="l"/>
            <a:endParaRPr lang="cs-CZ" sz="1800" dirty="0"/>
          </a:p>
          <a:p>
            <a:pPr algn="l"/>
            <a:endParaRPr lang="cs-CZ" sz="1800" dirty="0" smtClean="0"/>
          </a:p>
          <a:p>
            <a:pPr algn="l"/>
            <a:r>
              <a:rPr lang="cs-CZ" sz="1800" dirty="0" smtClean="0">
                <a:hlinkClick r:id="rId3"/>
              </a:rPr>
              <a:t>Ing. </a:t>
            </a:r>
            <a:r>
              <a:rPr lang="cs-CZ" sz="1800" dirty="0" err="1" smtClean="0">
                <a:hlinkClick r:id="rId3"/>
              </a:rPr>
              <a:t>Vortel</a:t>
            </a:r>
            <a:r>
              <a:rPr lang="cs-CZ" sz="1800" dirty="0" smtClean="0">
                <a:hlinkClick r:id="rId3"/>
              </a:rPr>
              <a:t> </a:t>
            </a:r>
            <a:r>
              <a:rPr lang="cs-CZ" sz="1800" dirty="0">
                <a:hlinkClick r:id="rId3"/>
              </a:rPr>
              <a:t>Ondřej</a:t>
            </a:r>
            <a:endParaRPr lang="cs-CZ" sz="1800" dirty="0" smtClean="0"/>
          </a:p>
        </p:txBody>
      </p:sp>
    </p:spTree>
    <p:extLst>
      <p:ext uri="{BB962C8B-B14F-4D97-AF65-F5344CB8AC3E}">
        <p14:creationId xmlns:p14="http://schemas.microsoft.com/office/powerpoint/2010/main" val="91729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3" y="0"/>
            <a:ext cx="5240112" cy="2079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887808" y="2744561"/>
            <a:ext cx="4793856" cy="1113498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cs-CZ" sz="2400" b="1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b="1" dirty="0" smtClean="0">
                <a:solidFill>
                  <a:srgbClr val="000000"/>
                </a:solidFill>
              </a:rPr>
              <a:t>Centrum </a:t>
            </a:r>
            <a:r>
              <a:rPr lang="cs-CZ" sz="2400" b="1" dirty="0">
                <a:solidFill>
                  <a:srgbClr val="000000"/>
                </a:solidFill>
              </a:rPr>
              <a:t>excelentnosti 5-osového </a:t>
            </a:r>
            <a:r>
              <a:rPr lang="cs-CZ" sz="2400" b="1" dirty="0" err="1">
                <a:solidFill>
                  <a:srgbClr val="000000"/>
                </a:solidFill>
              </a:rPr>
              <a:t>obrábania</a:t>
            </a:r>
            <a:r>
              <a:rPr lang="cs-CZ" sz="2400" b="1" dirty="0">
                <a:solidFill>
                  <a:srgbClr val="000000"/>
                </a:solidFill>
              </a:rPr>
              <a:t> </a:t>
            </a:r>
            <a:r>
              <a:rPr lang="cs-CZ" sz="2400" b="1" dirty="0" smtClean="0">
                <a:solidFill>
                  <a:srgbClr val="000000"/>
                </a:solidFill>
              </a:rPr>
              <a:t>CE5AM</a:t>
            </a:r>
          </a:p>
          <a:p>
            <a:pPr>
              <a:lnSpc>
                <a:spcPct val="150000"/>
              </a:lnSpc>
            </a:pPr>
            <a:endParaRPr lang="cs-CZ" sz="1400" b="1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000" b="1" dirty="0" smtClean="0">
                <a:solidFill>
                  <a:srgbClr val="000000"/>
                </a:solidFill>
              </a:rPr>
              <a:t>7. – 13. 10. 2014</a:t>
            </a:r>
            <a:endParaRPr lang="cs-CZ" sz="2000" b="1" dirty="0">
              <a:solidFill>
                <a:srgbClr val="000000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B04CBB5B-D0E6-49F7-AD04-A7E7BBF79611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5030812"/>
            <a:ext cx="5029200" cy="1827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Obdélník 10"/>
          <p:cNvSpPr/>
          <p:nvPr/>
        </p:nvSpPr>
        <p:spPr>
          <a:xfrm>
            <a:off x="442913" y="2242617"/>
            <a:ext cx="85058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Materiálovotechnologická</a:t>
            </a:r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fakulta so </a:t>
            </a:r>
            <a:r>
              <a:rPr lang="cs-CZ" sz="20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sídlom</a:t>
            </a:r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v </a:t>
            </a:r>
            <a:r>
              <a:rPr lang="cs-CZ" sz="20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Trnave</a:t>
            </a:r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,  </a:t>
            </a:r>
          </a:p>
          <a:p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Ústav </a:t>
            </a:r>
            <a:r>
              <a:rPr lang="cs-CZ" sz="20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výrobných</a:t>
            </a:r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cs-CZ" sz="2000" b="1" dirty="0" err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technológií</a:t>
            </a:r>
            <a:endParaRPr lang="cs-CZ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r>
              <a:rPr lang="cs-CZ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Slovenská technická univerzita v </a:t>
            </a:r>
            <a:r>
              <a:rPr lang="cs-CZ" sz="2000" b="1" dirty="0" err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Bratislave</a:t>
            </a:r>
            <a:endParaRPr lang="cs-CZ" sz="2000" b="1" i="0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19113" y="6046569"/>
            <a:ext cx="3211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Adresa:</a:t>
            </a:r>
          </a:p>
          <a:p>
            <a:r>
              <a:rPr lang="cs-CZ" dirty="0" smtClean="0">
                <a:solidFill>
                  <a:srgbClr val="000000"/>
                </a:solidFill>
              </a:rPr>
              <a:t>Jána </a:t>
            </a:r>
            <a:r>
              <a:rPr lang="cs-CZ" dirty="0" err="1">
                <a:solidFill>
                  <a:srgbClr val="000000"/>
                </a:solidFill>
              </a:rPr>
              <a:t>Bottu</a:t>
            </a:r>
            <a:r>
              <a:rPr lang="cs-CZ" dirty="0">
                <a:solidFill>
                  <a:srgbClr val="000000"/>
                </a:solidFill>
              </a:rPr>
              <a:t> 25, 917 01 Trnava</a:t>
            </a:r>
          </a:p>
        </p:txBody>
      </p:sp>
    </p:spTree>
    <p:extLst>
      <p:ext uri="{BB962C8B-B14F-4D97-AF65-F5344CB8AC3E}">
        <p14:creationId xmlns:p14="http://schemas.microsoft.com/office/powerpoint/2010/main" val="1063926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73382" y="237822"/>
            <a:ext cx="5902036" cy="617615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Broušení funkčních ploch VBD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10" name="Obrázek 9" descr="C:\Nová složka\VB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345" y="1155026"/>
            <a:ext cx="4496232" cy="3934227"/>
          </a:xfrm>
          <a:prstGeom prst="rect">
            <a:avLst/>
          </a:prstGeom>
          <a:noFill/>
          <a:ln w="6350" cmpd="sng">
            <a:solidFill>
              <a:schemeClr val="tx1"/>
            </a:solidFill>
          </a:ln>
        </p:spPr>
      </p:pic>
      <p:sp>
        <p:nvSpPr>
          <p:cNvPr id="14" name="Obdélník 13"/>
          <p:cNvSpPr/>
          <p:nvPr/>
        </p:nvSpPr>
        <p:spPr>
          <a:xfrm>
            <a:off x="5237018" y="1155026"/>
            <a:ext cx="3754582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jedná se o technologickou operaci, při které se dosahuje předepsaný rozměrů destičky.</a:t>
            </a:r>
          </a:p>
          <a:p>
            <a:pPr algn="just"/>
            <a:endParaRPr lang="cs-CZ" sz="19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broušení je prováděno na čelních a obvodových  bruskách</a:t>
            </a:r>
          </a:p>
          <a:p>
            <a:pPr algn="just">
              <a:buFont typeface="Arial" pitchFamily="34" charset="0"/>
              <a:buChar char="•"/>
            </a:pPr>
            <a:endParaRPr lang="cs-CZ" sz="19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tvarově složité destičky jsou broušeny na </a:t>
            </a:r>
            <a:r>
              <a:rPr lang="cs-CZ" sz="1900" dirty="0" err="1" smtClean="0">
                <a:solidFill>
                  <a:srgbClr val="000000"/>
                </a:solidFill>
              </a:rPr>
              <a:t>pětiosých</a:t>
            </a:r>
            <a:r>
              <a:rPr lang="cs-CZ" sz="1900" dirty="0" smtClean="0">
                <a:solidFill>
                  <a:srgbClr val="000000"/>
                </a:solidFill>
              </a:rPr>
              <a:t> brousicích centrech</a:t>
            </a:r>
          </a:p>
          <a:p>
            <a:pPr algn="just">
              <a:buFont typeface="Arial" pitchFamily="34" charset="0"/>
              <a:buChar char="•"/>
            </a:pPr>
            <a:endParaRPr lang="cs-CZ" sz="19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dosahované parametry: Tloušťka, </a:t>
            </a:r>
            <a:r>
              <a:rPr lang="cs-CZ" sz="1900" dirty="0" err="1" smtClean="0">
                <a:solidFill>
                  <a:srgbClr val="000000"/>
                </a:solidFill>
              </a:rPr>
              <a:t>rovinnost</a:t>
            </a:r>
            <a:r>
              <a:rPr lang="cs-CZ" sz="1900" dirty="0" smtClean="0">
                <a:solidFill>
                  <a:srgbClr val="000000"/>
                </a:solidFill>
              </a:rPr>
              <a:t>, drsnost rovnoběžnost</a:t>
            </a:r>
          </a:p>
          <a:p>
            <a:pPr algn="just">
              <a:buFont typeface="Arial" pitchFamily="34" charset="0"/>
              <a:buChar char="•"/>
            </a:pPr>
            <a:endParaRPr lang="cs-CZ" sz="19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broušení je prováděno za pomocí diamantových kotoučů</a:t>
            </a:r>
          </a:p>
          <a:p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43345" y="5525453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1900" dirty="0" smtClean="0">
                <a:solidFill>
                  <a:srgbClr val="000000"/>
                </a:solidFill>
              </a:rPr>
              <a:t>přídavek na broušení obecně je 0,1–0,2 mm na broušenou plochu</a:t>
            </a:r>
            <a:endParaRPr lang="cs-CZ" sz="1900" dirty="0">
              <a:solidFill>
                <a:srgbClr val="00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-2272145" y="1690255"/>
            <a:ext cx="37961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cs-CZ" sz="19900" b="1" dirty="0" smtClean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832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769938" y="40263"/>
            <a:ext cx="7304087" cy="639907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Řízené zaoblení řezné hrany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F5D39-0116-4A7B-AC34-DE9228B993B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7" name="Obrázek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942572"/>
            <a:ext cx="3734307" cy="3532447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Obrázek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6411" y="4954763"/>
            <a:ext cx="3734307" cy="15936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Obrázek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13" y="4916662"/>
            <a:ext cx="3686174" cy="16317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Šipka doprava 9"/>
          <p:cNvSpPr/>
          <p:nvPr/>
        </p:nvSpPr>
        <p:spPr>
          <a:xfrm>
            <a:off x="4433455" y="5555673"/>
            <a:ext cx="484909" cy="346363"/>
          </a:xfrm>
          <a:prstGeom prst="rightArrow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4433455" y="942572"/>
            <a:ext cx="4572000" cy="38010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00"/>
              </a:spcAft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jedním z faktorů ovlivňujících trvanlivost VBD</a:t>
            </a:r>
          </a:p>
          <a:p>
            <a:pPr algn="just">
              <a:spcAft>
                <a:spcPts val="600"/>
              </a:spcAft>
              <a:buFont typeface="Arial" pitchFamily="34" charset="0"/>
              <a:buChar char="•"/>
            </a:pPr>
            <a:endParaRPr lang="cs-CZ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Aft>
                <a:spcPts val="600"/>
              </a:spcAft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 nezaobleného břitu, by při najetí do obráběného materiálu došlo k utržení nebo poškození řezné hrany a prudkému snížení trvanlivosti</a:t>
            </a:r>
          </a:p>
          <a:p>
            <a:pPr algn="just">
              <a:spcAft>
                <a:spcPts val="600"/>
              </a:spcAft>
              <a:buFont typeface="Arial" pitchFamily="34" charset="0"/>
              <a:buChar char="•"/>
            </a:pPr>
            <a:endParaRPr lang="cs-CZ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Aft>
                <a:spcPts val="600"/>
              </a:spcAft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velikost zaoblení závisí na technologické operaci ke které je destička určena. Řádově se pohybuje od 15 do 90 µm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0"/>
            <a:ext cx="7304087" cy="85725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Měření zaoblení řezné hrany</a:t>
            </a:r>
            <a:endParaRPr lang="cs-CZ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pic>
        <p:nvPicPr>
          <p:cNvPr id="7" name="Obrázek 6" descr="http://www.mahr.cz/images/products/Metrology/marsurf/MarSurfTastspitze1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4393" y="4797346"/>
            <a:ext cx="2249632" cy="17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ovéPole 9"/>
          <p:cNvSpPr txBox="1"/>
          <p:nvPr/>
        </p:nvSpPr>
        <p:spPr>
          <a:xfrm>
            <a:off x="519113" y="1000125"/>
            <a:ext cx="8153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+mn-lt"/>
              </a:rPr>
              <a:t>dotyková měřící metoda</a:t>
            </a:r>
          </a:p>
          <a:p>
            <a:pPr>
              <a:buFont typeface="Arial" pitchFamily="34" charset="0"/>
              <a:buChar char="•"/>
            </a:pPr>
            <a:endParaRPr lang="cs-CZ" sz="800" dirty="0" smtClean="0">
              <a:solidFill>
                <a:srgbClr val="000000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  <a:latin typeface="+mn-lt"/>
              </a:rPr>
              <a:t>je kladen důraz na to, aby výsledné zaoblení mělo tvar části ideální kružnice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519113" y="1775762"/>
            <a:ext cx="4205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měřící přístroj </a:t>
            </a:r>
            <a:r>
              <a:rPr lang="cs-CZ" dirty="0" err="1" smtClean="0">
                <a:solidFill>
                  <a:srgbClr val="000000"/>
                </a:solidFill>
              </a:rPr>
              <a:t>MarSurf</a:t>
            </a:r>
            <a:r>
              <a:rPr lang="cs-CZ" dirty="0" smtClean="0">
                <a:solidFill>
                  <a:srgbClr val="000000"/>
                </a:solidFill>
              </a:rPr>
              <a:t> XC 2 Mahr</a:t>
            </a:r>
          </a:p>
          <a:p>
            <a:pPr algn="just">
              <a:buFont typeface="Arial" pitchFamily="34" charset="0"/>
              <a:buChar char="•"/>
            </a:pPr>
            <a:endParaRPr lang="cs-CZ" sz="800" dirty="0" smtClean="0">
              <a:solidFill>
                <a:srgbClr val="00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dirty="0" smtClean="0">
                <a:solidFill>
                  <a:srgbClr val="000000"/>
                </a:solidFill>
              </a:rPr>
              <a:t>jako všechny funkční rozměry má i velikost zaoblení řezné hrany svou předepsanou toleranci</a:t>
            </a:r>
          </a:p>
          <a:p>
            <a:pPr algn="r"/>
            <a:endParaRPr lang="cs-CZ" sz="800" b="1" dirty="0" smtClean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004" y="1859468"/>
            <a:ext cx="3419475" cy="284797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33" y="3556246"/>
            <a:ext cx="3559946" cy="2693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Technologie zaoblení řezných hran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5" name="Obdélník 4"/>
          <p:cNvSpPr/>
          <p:nvPr/>
        </p:nvSpPr>
        <p:spPr>
          <a:xfrm>
            <a:off x="519112" y="1000125"/>
            <a:ext cx="6851506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7325" indent="-187325" eaLnBrk="0" hangingPunct="0">
              <a:spcAft>
                <a:spcPts val="850"/>
              </a:spcAft>
              <a:tabLst>
                <a:tab pos="187325" algn="l"/>
              </a:tabLst>
              <a:defRPr/>
            </a:pPr>
            <a:r>
              <a:rPr lang="cs-CZ" sz="2000" b="1" noProof="1" smtClean="0">
                <a:cs typeface="Arial" pitchFamily="34" charset="0"/>
              </a:rPr>
              <a:t>Suché pískování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nejagresivnější způsob zaoblení řezné hrany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pískování bez vody - </a:t>
            </a:r>
            <a:r>
              <a:rPr lang="cs-CZ" noProof="1" smtClean="0">
                <a:solidFill>
                  <a:srgbClr val="000000"/>
                </a:solidFill>
              </a:rPr>
              <a:t>v</a:t>
            </a: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zduch pod tlakem + písek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velikost zaoblení až 80 </a:t>
            </a: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µm</a:t>
            </a:r>
            <a:endParaRPr lang="en-US" noProof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7" name="Picture 10" descr="DSCN01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267790"/>
            <a:ext cx="4120610" cy="280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</a:rPr>
              <a:t>Technologie zaoblení řezných hran</a:t>
            </a:r>
            <a:endParaRPr lang="cs-CZ" dirty="0">
              <a:solidFill>
                <a:srgbClr val="000000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5" name="Obdélník 4"/>
          <p:cNvSpPr/>
          <p:nvPr/>
        </p:nvSpPr>
        <p:spPr>
          <a:xfrm>
            <a:off x="519113" y="1211061"/>
            <a:ext cx="5710237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7325" indent="-187325" eaLnBrk="0" hangingPunct="0">
              <a:spcAft>
                <a:spcPts val="850"/>
              </a:spcAft>
              <a:tabLst>
                <a:tab pos="187325" algn="l"/>
              </a:tabLst>
              <a:defRPr/>
            </a:pPr>
            <a:r>
              <a:rPr lang="cs-CZ" sz="2000" b="1" noProof="1" smtClean="0">
                <a:cs typeface="Arial" pitchFamily="34" charset="0"/>
              </a:rPr>
              <a:t>Mokré pískování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méně agresivní než suché pískování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</a:rPr>
              <a:t>v</a:t>
            </a: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zduch pod tlakem + písek+voda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velikost zaoblení až 60 </a:t>
            </a: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µm</a:t>
            </a:r>
            <a:endParaRPr lang="en-US" noProof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6" name="Picture 7" descr="nasstrahl_beschreibu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3293028"/>
            <a:ext cx="4211265" cy="275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69938" y="0"/>
            <a:ext cx="7304087" cy="857250"/>
          </a:xfrm>
        </p:spPr>
        <p:txBody>
          <a:bodyPr/>
          <a:lstStyle/>
          <a:p>
            <a:pPr algn="ctr"/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Technologie zaoblení řezných hran</a:t>
            </a:r>
            <a:endParaRPr lang="cs-CZ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7A794C-0046-492D-92D1-C4C7B6B82B0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www.vsb.cz</a:t>
            </a:r>
            <a:endParaRPr lang="en-US" dirty="0"/>
          </a:p>
        </p:txBody>
      </p:sp>
      <p:sp>
        <p:nvSpPr>
          <p:cNvPr id="5" name="Obdélník 4"/>
          <p:cNvSpPr/>
          <p:nvPr/>
        </p:nvSpPr>
        <p:spPr>
          <a:xfrm>
            <a:off x="277091" y="857250"/>
            <a:ext cx="4572000" cy="30315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325" indent="-187325" eaLnBrk="0" hangingPunct="0">
              <a:spcAft>
                <a:spcPts val="850"/>
              </a:spcAft>
              <a:tabLst>
                <a:tab pos="187325" algn="l"/>
              </a:tabLst>
              <a:defRPr/>
            </a:pPr>
            <a:r>
              <a:rPr lang="cs-CZ" sz="2000" b="1" noProof="1" smtClean="0">
                <a:cs typeface="Arial" pitchFamily="34" charset="0"/>
              </a:rPr>
              <a:t>Kartáčování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stroje sinjet IBX 12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použití procesní kapaliny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nejproduktivnější způsob rektifikace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brusný mat. SiC karbid křemíku (karborundum)</a:t>
            </a: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r>
              <a:rPr lang="cs-CZ" noProof="1" smtClean="0">
                <a:solidFill>
                  <a:srgbClr val="000000"/>
                </a:solidFill>
                <a:cs typeface="Arial" pitchFamily="34" charset="0"/>
              </a:rPr>
              <a:t>velikost zaoblení až 100 </a:t>
            </a:r>
            <a:r>
              <a:rPr lang="cs-CZ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µm</a:t>
            </a:r>
            <a:endParaRPr lang="en-US" noProof="1" smtClean="0">
              <a:solidFill>
                <a:srgbClr val="000000"/>
              </a:solidFill>
              <a:cs typeface="Arial" pitchFamily="34" charset="0"/>
            </a:endParaRPr>
          </a:p>
          <a:p>
            <a:pPr marL="187325" indent="-187325" eaLnBrk="0" hangingPunct="0">
              <a:spcAft>
                <a:spcPts val="850"/>
              </a:spcAft>
              <a:buFont typeface="Arial" pitchFamily="34" charset="0"/>
              <a:buChar char="•"/>
              <a:tabLst>
                <a:tab pos="187325" algn="l"/>
              </a:tabLst>
              <a:defRPr/>
            </a:pPr>
            <a:endParaRPr lang="en-US" noProof="1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3732768"/>
            <a:ext cx="4136014" cy="274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800" y="3538265"/>
            <a:ext cx="3091952" cy="2937354"/>
          </a:xfrm>
          <a:prstGeom prst="rect">
            <a:avLst/>
          </a:prstGeom>
          <a:effectLst>
            <a:glow rad="25400">
              <a:srgbClr val="000000"/>
            </a:glow>
            <a:softEdge rad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-sablona">
  <a:themeElements>
    <a:clrScheme name="VŠB-TUO New Style">
      <a:dk1>
        <a:srgbClr val="107732"/>
      </a:dk1>
      <a:lt1>
        <a:srgbClr val="FFFFFF"/>
      </a:lt1>
      <a:dk2>
        <a:srgbClr val="EB6A0A"/>
      </a:dk2>
      <a:lt2>
        <a:srgbClr val="4D4D4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B6A0A"/>
      </a:hlink>
      <a:folHlink>
        <a:srgbClr val="EB6A0A"/>
      </a:folHlink>
    </a:clrScheme>
    <a:fontScheme name="VŠB-TUO New Style">
      <a:majorFont>
        <a:latin typeface="Cillian"/>
        <a:ea typeface=""/>
        <a:cs typeface=""/>
      </a:majorFont>
      <a:minorFont>
        <a:latin typeface="Cilli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19900" b="1" dirty="0" smtClean="0">
            <a:solidFill>
              <a:schemeClr val="bg2">
                <a:lumMod val="20000"/>
                <a:lumOff val="80000"/>
              </a:schemeClr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6130</TotalTime>
  <Words>589</Words>
  <Application>Microsoft Office PowerPoint</Application>
  <PresentationFormat>Předvádění na obrazovce (4:3)</PresentationFormat>
  <Paragraphs>185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4" baseType="lpstr">
      <vt:lpstr>ＭＳ Ｐゴシック</vt:lpstr>
      <vt:lpstr>Arial</vt:lpstr>
      <vt:lpstr>Arial</vt:lpstr>
      <vt:lpstr>Calibri</vt:lpstr>
      <vt:lpstr>Cillian</vt:lpstr>
      <vt:lpstr>Times New Roman</vt:lpstr>
      <vt:lpstr>Wingdings</vt:lpstr>
      <vt:lpstr>prezentace-sablona</vt:lpstr>
      <vt:lpstr>JAKÉ BYLY STÁŽE NA VYNIKAJÍCÍCH INSTITUCÍCH V ZAHRANIČÍ 5</vt:lpstr>
      <vt:lpstr>Prezentace aplikace PowerPoint</vt:lpstr>
      <vt:lpstr>Prezentace aplikace PowerPoint</vt:lpstr>
      <vt:lpstr>Broušení funkčních ploch VBD</vt:lpstr>
      <vt:lpstr>Řízené zaoblení řezné hrany</vt:lpstr>
      <vt:lpstr>Měření zaoblení řezné hrany</vt:lpstr>
      <vt:lpstr>Technologie zaoblení řezných hran</vt:lpstr>
      <vt:lpstr>Technologie zaoblení řezných hran</vt:lpstr>
      <vt:lpstr>Technologie zaoblení řezných hran</vt:lpstr>
      <vt:lpstr>Technologie zaoblení řezných hran</vt:lpstr>
      <vt:lpstr>Měření drsnosti obrobeného povrchu VBD</vt:lpstr>
      <vt:lpstr>Dosahovaná drsnost povrchu a zaoblení řezné hrany</vt:lpstr>
      <vt:lpstr>Testovaná VBD, použitý nástroj</vt:lpstr>
      <vt:lpstr>Zkouška trvanlivosti VBD</vt:lpstr>
      <vt:lpstr>Shrnutí</vt:lpstr>
      <vt:lpstr>Děkuji za pozornost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stáž na špičkových zahraničních institucích?</dc:title>
  <dc:creator>Lenka</dc:creator>
  <cp:lastModifiedBy>A616-d</cp:lastModifiedBy>
  <cp:revision>419</cp:revision>
  <dcterms:created xsi:type="dcterms:W3CDTF">2012-11-01T17:22:19Z</dcterms:created>
  <dcterms:modified xsi:type="dcterms:W3CDTF">2014-10-22T14:18:21Z</dcterms:modified>
</cp:coreProperties>
</file>