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94" r:id="rId2"/>
    <p:sldId id="395" r:id="rId3"/>
    <p:sldId id="397" r:id="rId4"/>
    <p:sldId id="378" r:id="rId5"/>
    <p:sldId id="388" r:id="rId6"/>
    <p:sldId id="389" r:id="rId7"/>
    <p:sldId id="390" r:id="rId8"/>
    <p:sldId id="391" r:id="rId9"/>
    <p:sldId id="392" r:id="rId10"/>
    <p:sldId id="393" r:id="rId11"/>
    <p:sldId id="396" r:id="rId12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Výchozí oddíl" id="{62D7EC5E-C656-4039-A8AF-23D1F3DF5FC3}">
          <p14:sldIdLst/>
        </p14:section>
        <p14:section name="Oddíl bez názvu" id="{3F33D54C-982A-486E-AFE1-65B11A491F50}">
          <p14:sldIdLst>
            <p14:sldId id="394"/>
            <p14:sldId id="395"/>
            <p14:sldId id="397"/>
          </p14:sldIdLst>
        </p14:section>
        <p14:section name="Oddíl bez názvu" id="{3BD7738F-9FB5-4487-BDA0-8BA5D59A745D}">
          <p14:sldIdLst>
            <p14:sldId id="378"/>
            <p14:sldId id="388"/>
            <p14:sldId id="389"/>
            <p14:sldId id="390"/>
            <p14:sldId id="391"/>
            <p14:sldId id="392"/>
            <p14:sldId id="393"/>
            <p14:sldId id="3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8000"/>
    <a:srgbClr val="378272"/>
    <a:srgbClr val="EB6A0A"/>
    <a:srgbClr val="D0DDC4"/>
    <a:srgbClr val="F5A449"/>
    <a:srgbClr val="56943E"/>
    <a:srgbClr val="FFFFFF"/>
    <a:srgbClr val="378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3" autoAdjust="0"/>
    <p:restoredTop sz="94764" autoAdjust="0"/>
  </p:normalViewPr>
  <p:slideViewPr>
    <p:cSldViewPr snapToGrid="0" snapToObjects="1">
      <p:cViewPr varScale="1">
        <p:scale>
          <a:sx n="87" d="100"/>
          <a:sy n="87" d="100"/>
        </p:scale>
        <p:origin x="14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6" d="100"/>
          <a:sy n="76" d="100"/>
        </p:scale>
        <p:origin x="-2586" y="-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936"/>
          </a:xfrm>
          <a:prstGeom prst="rect">
            <a:avLst/>
          </a:prstGeom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26BA8481-72C1-47DA-8FEF-59C7AE792462}" type="datetime1">
              <a:rPr lang="cs-CZ"/>
              <a:pPr>
                <a:defRPr/>
              </a:pPr>
              <a:t>21. 10. 2014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118"/>
            <a:ext cx="2945659" cy="49593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www.vsb.cz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9118"/>
            <a:ext cx="2945659" cy="495935"/>
          </a:xfrm>
          <a:prstGeom prst="rect">
            <a:avLst/>
          </a:prstGeom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A7FDBE4-FDD0-4D7C-8B4B-F0AAB07FB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3908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936"/>
          </a:xfrm>
          <a:prstGeom prst="rect">
            <a:avLst/>
          </a:prstGeom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C805E88-7A4E-49A8-A2F1-0BED8E0AC359}" type="datetime1">
              <a:rPr lang="cs-CZ"/>
              <a:pPr>
                <a:defRPr/>
              </a:pPr>
              <a:t>21. 10. 2014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351"/>
            <a:ext cx="5438140" cy="4466591"/>
          </a:xfrm>
          <a:prstGeom prst="rect">
            <a:avLst/>
          </a:prstGeom>
        </p:spPr>
        <p:txBody>
          <a:bodyPr vert="horz" lIns="91001" tIns="45501" rIns="91001" bIns="45501" rtlCol="0">
            <a:normAutofit/>
          </a:bodyPr>
          <a:lstStyle/>
          <a:p>
            <a:pPr lvl="0"/>
            <a:r>
              <a:rPr lang="cs-CZ" noProof="0"/>
              <a:t>Click to edit Master text styles</a:t>
            </a:r>
          </a:p>
          <a:p>
            <a:pPr lvl="1"/>
            <a:r>
              <a:rPr lang="cs-CZ" noProof="0"/>
              <a:t>Second level</a:t>
            </a:r>
          </a:p>
          <a:p>
            <a:pPr lvl="2"/>
            <a:r>
              <a:rPr lang="cs-CZ" noProof="0"/>
              <a:t>Third level</a:t>
            </a:r>
          </a:p>
          <a:p>
            <a:pPr lvl="3"/>
            <a:r>
              <a:rPr lang="cs-CZ" noProof="0"/>
              <a:t>Fourth level</a:t>
            </a:r>
          </a:p>
          <a:p>
            <a:pPr lvl="4"/>
            <a:r>
              <a:rPr lang="cs-CZ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118"/>
            <a:ext cx="2945659" cy="49593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www.vsb.cz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9118"/>
            <a:ext cx="2945659" cy="495935"/>
          </a:xfrm>
          <a:prstGeom prst="rect">
            <a:avLst/>
          </a:prstGeom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B8FDEA6-66ED-413A-9D7B-4D6A2E616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1998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05300" y="3740150"/>
            <a:ext cx="4591049" cy="1431925"/>
          </a:xfrm>
        </p:spPr>
        <p:txBody>
          <a:bodyPr anchor="t"/>
          <a:lstStyle>
            <a:lvl1pPr algn="r">
              <a:defRPr sz="2800" b="0" spc="-150" baseline="0">
                <a:solidFill>
                  <a:schemeClr val="tx1"/>
                </a:solidFill>
                <a:latin typeface="Cillian" pitchFamily="50" charset="-18"/>
              </a:defRPr>
            </a:lvl1pPr>
          </a:lstStyle>
          <a:p>
            <a:r>
              <a:rPr lang="cs-CZ" noProof="0" smtClean="0"/>
              <a:t>Kliknutím lze upravit styl.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8050" y="5990897"/>
            <a:ext cx="4524375" cy="746453"/>
          </a:xfrm>
        </p:spPr>
        <p:txBody>
          <a:bodyPr/>
          <a:lstStyle>
            <a:lvl1pPr marL="0" indent="0" algn="ctr">
              <a:lnSpc>
                <a:spcPts val="1800"/>
              </a:lnSpc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noProof="0" smtClean="0"/>
              <a:t>Kliknutím lze upravit styl předlohy.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8425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1868" y="2619703"/>
            <a:ext cx="6291073" cy="1390650"/>
          </a:xfrm>
        </p:spPr>
        <p:txBody>
          <a:bodyPr anchor="ctr"/>
          <a:lstStyle>
            <a:lvl1pPr algn="r">
              <a:defRPr lang="cs-CZ" sz="4800" b="0" kern="1200" spc="-150" baseline="0" dirty="0">
                <a:solidFill>
                  <a:srgbClr val="EB6A0A"/>
                </a:solidFill>
                <a:effectLst/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91259" y="4135440"/>
            <a:ext cx="4155034" cy="1752600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11" name="Zástupný symbol pro text 10"/>
          <p:cNvSpPr>
            <a:spLocks noGrp="1" noChangeAspect="1"/>
          </p:cNvSpPr>
          <p:nvPr>
            <p:ph type="body" sz="quarter" idx="13"/>
          </p:nvPr>
        </p:nvSpPr>
        <p:spPr>
          <a:xfrm>
            <a:off x="-307540" y="-833876"/>
            <a:ext cx="2465388" cy="2765425"/>
          </a:xfrm>
        </p:spPr>
        <p:txBody>
          <a:bodyPr/>
          <a:lstStyle>
            <a:lvl1pPr marL="0" indent="0">
              <a:buNone/>
              <a:defRPr lang="cs-CZ" sz="22000" b="0" i="0" cap="none" baseline="0" smtClean="0">
                <a:solidFill>
                  <a:srgbClr val="D0DDC4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B04CBB5B-D0E6-49F7-AD04-A7E7BBF796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Zástupný symbol pro zápatí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03495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en-US" noProof="0"/>
          </a:p>
        </p:txBody>
      </p:sp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219075" y="1247775"/>
            <a:ext cx="8686800" cy="5262561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/>
            </a:lvl3pPr>
            <a:lvl5pPr marL="2057400" indent="-228600">
              <a:buFont typeface="Arial" pitchFamily="34" charset="0"/>
              <a:buChar char="-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5D39-0116-4A7B-AC34-DE9228B993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91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en-US" noProof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A794C-0046-492D-92D1-C4C7B6B82B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108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9938" y="142875"/>
            <a:ext cx="7304087" cy="857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7175" y="1009650"/>
            <a:ext cx="8629650" cy="51165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4763" y="6510338"/>
            <a:ext cx="523876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2">
                    <a:lumMod val="60000"/>
                    <a:lumOff val="40000"/>
                  </a:schemeClr>
                </a:solidFill>
                <a:latin typeface="Cillian" pitchFamily="50" charset="-18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F1B68D41-51FC-4659-BF34-C890E43874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29350" y="6548438"/>
            <a:ext cx="2895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Cillian" pitchFamily="50" charset="-18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0" r:id="rId3"/>
    <p:sldLayoutId id="2147483921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kern="1200" spc="-100">
          <a:solidFill>
            <a:schemeClr val="tx1"/>
          </a:solidFill>
          <a:latin typeface="Cillian" pitchFamily="50" charset="-18"/>
          <a:ea typeface="ＭＳ Ｐゴシック" charset="-128"/>
          <a:cs typeface="Cillian" pitchFamily="50" charset="-18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emf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447" y="4460391"/>
            <a:ext cx="2784714" cy="1566647"/>
          </a:xfrm>
          <a:prstGeom prst="rect">
            <a:avLst/>
          </a:prstGeom>
        </p:spPr>
      </p:pic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4256597" y="3499975"/>
            <a:ext cx="4554028" cy="1431925"/>
          </a:xfrm>
        </p:spPr>
        <p:txBody>
          <a:bodyPr/>
          <a:lstStyle/>
          <a:p>
            <a:r>
              <a:rPr lang="cs-CZ" dirty="0" smtClean="0">
                <a:solidFill>
                  <a:srgbClr val="FF8000"/>
                </a:solidFill>
              </a:rPr>
              <a:t>JAKÉ BYLY STÁŽE NA VYNIKAJÍCÍCH INSTITUCÍCH V ZAHRANIČÍ 5</a:t>
            </a:r>
            <a:endParaRPr lang="cs-CZ" dirty="0">
              <a:solidFill>
                <a:srgbClr val="FF8000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294967295"/>
          </p:nvPr>
        </p:nvSpPr>
        <p:spPr>
          <a:xfrm>
            <a:off x="0" y="6510338"/>
            <a:ext cx="523875" cy="365125"/>
          </a:xfrm>
        </p:spPr>
        <p:txBody>
          <a:bodyPr/>
          <a:lstStyle/>
          <a:p>
            <a:pPr>
              <a:defRPr/>
            </a:pPr>
            <a:fld id="{B04CBB5B-D0E6-49F7-AD04-A7E7BBF79611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1625" cy="416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bdélník 4"/>
          <p:cNvSpPr>
            <a:spLocks noChangeArrowheads="1"/>
          </p:cNvSpPr>
          <p:nvPr/>
        </p:nvSpPr>
        <p:spPr bwMode="auto">
          <a:xfrm>
            <a:off x="2295525" y="5905761"/>
            <a:ext cx="5676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cs-CZ" sz="1400" i="1" dirty="0">
                <a:solidFill>
                  <a:schemeClr val="bg2"/>
                </a:solidFill>
              </a:rPr>
              <a:t>Příspěvek vznikl za podpory projektu OP VK </a:t>
            </a:r>
          </a:p>
          <a:p>
            <a:pPr algn="ctr"/>
            <a:r>
              <a:rPr lang="cs-CZ" sz="1400" i="1" dirty="0" err="1">
                <a:solidFill>
                  <a:schemeClr val="bg2"/>
                </a:solidFill>
              </a:rPr>
              <a:t>reg</a:t>
            </a:r>
            <a:r>
              <a:rPr lang="cs-CZ" sz="1400" i="1" dirty="0">
                <a:solidFill>
                  <a:schemeClr val="bg2"/>
                </a:solidFill>
              </a:rPr>
              <a:t>. č. </a:t>
            </a:r>
            <a:r>
              <a:rPr lang="cs-CZ" sz="1400" i="1" dirty="0" smtClean="0">
                <a:solidFill>
                  <a:schemeClr val="bg2"/>
                </a:solidFill>
              </a:rPr>
              <a:t>CZ.1.07/2.3.00/20.0037</a:t>
            </a:r>
            <a:endParaRPr lang="cs-CZ" sz="1400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5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5375" y="2509048"/>
            <a:ext cx="3649575" cy="3319463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84288" y="281399"/>
            <a:ext cx="7304087" cy="571500"/>
          </a:xfrm>
        </p:spPr>
        <p:txBody>
          <a:bodyPr/>
          <a:lstStyle/>
          <a:p>
            <a:r>
              <a:rPr lang="cs-CZ" dirty="0"/>
              <a:t>Cíle experimentální činnosti: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3" name="Obdélník 2"/>
          <p:cNvSpPr/>
          <p:nvPr/>
        </p:nvSpPr>
        <p:spPr>
          <a:xfrm>
            <a:off x="652463" y="911453"/>
            <a:ext cx="78057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600" dirty="0" smtClean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sz="2000" dirty="0" smtClean="0">
                <a:solidFill>
                  <a:srgbClr val="000000"/>
                </a:solidFill>
              </a:rPr>
              <a:t>Optimalizace parametrů obrábění, </a:t>
            </a:r>
            <a:r>
              <a:rPr lang="cs-CZ" sz="2000" dirty="0">
                <a:solidFill>
                  <a:srgbClr val="000000"/>
                </a:solidFill>
              </a:rPr>
              <a:t>tak aby </a:t>
            </a:r>
            <a:r>
              <a:rPr lang="cs-CZ" sz="2000" dirty="0" smtClean="0">
                <a:solidFill>
                  <a:srgbClr val="000000"/>
                </a:solidFill>
              </a:rPr>
              <a:t>silové zatížení </a:t>
            </a:r>
            <a:r>
              <a:rPr lang="cs-CZ" sz="2000" dirty="0">
                <a:solidFill>
                  <a:srgbClr val="000000"/>
                </a:solidFill>
              </a:rPr>
              <a:t>působící na nástřik </a:t>
            </a:r>
            <a:r>
              <a:rPr lang="cs-CZ" sz="2000" dirty="0" smtClean="0">
                <a:solidFill>
                  <a:srgbClr val="000000"/>
                </a:solidFill>
              </a:rPr>
              <a:t>bylo </a:t>
            </a:r>
            <a:r>
              <a:rPr lang="cs-CZ" sz="2000" dirty="0">
                <a:solidFill>
                  <a:srgbClr val="000000"/>
                </a:solidFill>
              </a:rPr>
              <a:t>co nejmenší</a:t>
            </a:r>
            <a:r>
              <a:rPr lang="cs-CZ" sz="2000" dirty="0" smtClean="0">
                <a:solidFill>
                  <a:srgbClr val="000000"/>
                </a:solidFill>
              </a:rPr>
              <a:t>.</a:t>
            </a:r>
          </a:p>
          <a:p>
            <a:endParaRPr lang="cs-CZ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sz="2000" dirty="0" smtClean="0">
                <a:solidFill>
                  <a:srgbClr val="000000"/>
                </a:solidFill>
              </a:rPr>
              <a:t>Zachování ideální řezné rychlosti aby nedocházelo </a:t>
            </a:r>
            <a:r>
              <a:rPr lang="cs-CZ" sz="2000" dirty="0">
                <a:solidFill>
                  <a:srgbClr val="000000"/>
                </a:solidFill>
              </a:rPr>
              <a:t>k tvorbě nárůstků</a:t>
            </a:r>
            <a:r>
              <a:rPr lang="cs-CZ" sz="2000" dirty="0" smtClean="0">
                <a:solidFill>
                  <a:srgbClr val="00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cs-CZ" sz="2000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sz="2000" dirty="0" smtClean="0">
                <a:solidFill>
                  <a:srgbClr val="000000"/>
                </a:solidFill>
              </a:rPr>
              <a:t>Dosáhnutí předepsané drsnosti povrchu.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3462997"/>
            <a:ext cx="2982711" cy="1677381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9886" y="4989391"/>
            <a:ext cx="2472402" cy="163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133475" y="2562225"/>
            <a:ext cx="5438775" cy="857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rtl="0" eaLnBrk="1" fontAlgn="base" hangingPunct="1">
              <a:spcBef>
                <a:spcPct val="0"/>
              </a:spcBef>
              <a:spcAft>
                <a:spcPct val="0"/>
              </a:spcAft>
              <a:defRPr lang="cs-CZ" sz="4800" b="0" kern="1200" spc="-150" baseline="0" dirty="0">
                <a:solidFill>
                  <a:srgbClr val="EB6A0A"/>
                </a:solidFill>
                <a:effectLst/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illian"/>
                <a:ea typeface="ＭＳ Ｐゴシック" charset="-128"/>
                <a:cs typeface="Cillian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illian"/>
                <a:ea typeface="ＭＳ Ｐゴシック" charset="-128"/>
                <a:cs typeface="Cillian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illian"/>
                <a:ea typeface="ＭＳ Ｐゴシック" charset="-128"/>
                <a:cs typeface="Cillian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illian"/>
                <a:ea typeface="ＭＳ Ｐゴシック" charset="-128"/>
                <a:cs typeface="Cillian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26043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26043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26043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2604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/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266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B04CBB5B-D0E6-49F7-AD04-A7E7BBF79611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262530" y="1769567"/>
            <a:ext cx="5507894" cy="1163206"/>
          </a:xfrm>
        </p:spPr>
        <p:txBody>
          <a:bodyPr/>
          <a:lstStyle/>
          <a:p>
            <a:pPr algn="l"/>
            <a:r>
              <a:rPr lang="cs-CZ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Katedra </a:t>
            </a:r>
            <a:r>
              <a:rPr lang="cs-CZ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výrobných</a:t>
            </a:r>
            <a:r>
              <a:rPr lang="cs-CZ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technológií</a:t>
            </a:r>
            <a:endParaRPr lang="cs-CZ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cs-CZ" sz="1600" dirty="0" smtClean="0">
                <a:solidFill>
                  <a:schemeClr val="bg1">
                    <a:lumMod val="50000"/>
                  </a:schemeClr>
                </a:solidFill>
              </a:rPr>
              <a:t>Fakulta </a:t>
            </a:r>
            <a:r>
              <a:rPr lang="cs-CZ" sz="1600" dirty="0" err="1" smtClean="0">
                <a:solidFill>
                  <a:schemeClr val="bg1">
                    <a:lumMod val="50000"/>
                  </a:schemeClr>
                </a:solidFill>
              </a:rPr>
              <a:t>výrobných</a:t>
            </a:r>
            <a:r>
              <a:rPr lang="cs-CZ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600" dirty="0" err="1" smtClean="0">
                <a:solidFill>
                  <a:schemeClr val="bg1">
                    <a:lumMod val="50000"/>
                  </a:schemeClr>
                </a:solidFill>
              </a:rPr>
              <a:t>technológií</a:t>
            </a:r>
            <a:endParaRPr lang="cs-CZ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cs-CZ" sz="1600" dirty="0" err="1" smtClean="0">
                <a:solidFill>
                  <a:schemeClr val="bg1">
                    <a:lumMod val="50000"/>
                  </a:schemeClr>
                </a:solidFill>
              </a:rPr>
              <a:t>Technickej</a:t>
            </a:r>
            <a:r>
              <a:rPr lang="cs-CZ" sz="1600" dirty="0" smtClean="0">
                <a:solidFill>
                  <a:schemeClr val="bg1">
                    <a:lumMod val="50000"/>
                  </a:schemeClr>
                </a:solidFill>
              </a:rPr>
              <a:t> univerzity 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v Košicích so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sídlom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 v Prešově</a:t>
            </a:r>
          </a:p>
        </p:txBody>
      </p:sp>
      <p:pic>
        <p:nvPicPr>
          <p:cNvPr id="1026" name="Picture 2" descr="Katedra výrobných technológi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39" y="1683386"/>
            <a:ext cx="1335566" cy="1335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" y="118503"/>
            <a:ext cx="7431657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bdélník 6"/>
          <p:cNvSpPr/>
          <p:nvPr/>
        </p:nvSpPr>
        <p:spPr>
          <a:xfrm>
            <a:off x="6205201" y="5306104"/>
            <a:ext cx="27958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>
                <a:solidFill>
                  <a:srgbClr val="000000"/>
                </a:solidFill>
              </a:rPr>
              <a:t>Fakulta </a:t>
            </a:r>
            <a:r>
              <a:rPr lang="cs-CZ" sz="1400" b="1" dirty="0" err="1">
                <a:solidFill>
                  <a:srgbClr val="000000"/>
                </a:solidFill>
              </a:rPr>
              <a:t>výrobných</a:t>
            </a:r>
            <a:r>
              <a:rPr lang="cs-CZ" sz="1400" b="1" dirty="0">
                <a:solidFill>
                  <a:srgbClr val="000000"/>
                </a:solidFill>
              </a:rPr>
              <a:t> </a:t>
            </a:r>
            <a:r>
              <a:rPr lang="cs-CZ" sz="1400" b="1" dirty="0" err="1">
                <a:solidFill>
                  <a:srgbClr val="000000"/>
                </a:solidFill>
              </a:rPr>
              <a:t>technológií</a:t>
            </a:r>
            <a:r>
              <a:rPr lang="cs-CZ" sz="1400" b="1" dirty="0">
                <a:solidFill>
                  <a:srgbClr val="000000"/>
                </a:solidFill>
              </a:rPr>
              <a:t/>
            </a:r>
            <a:br>
              <a:rPr lang="cs-CZ" sz="1400" b="1" dirty="0">
                <a:solidFill>
                  <a:srgbClr val="000000"/>
                </a:solidFill>
              </a:rPr>
            </a:br>
            <a:r>
              <a:rPr lang="cs-CZ" sz="1400" b="1" dirty="0" err="1">
                <a:solidFill>
                  <a:srgbClr val="000000"/>
                </a:solidFill>
              </a:rPr>
              <a:t>Technickej</a:t>
            </a:r>
            <a:r>
              <a:rPr lang="cs-CZ" sz="1400" b="1" dirty="0">
                <a:solidFill>
                  <a:srgbClr val="000000"/>
                </a:solidFill>
              </a:rPr>
              <a:t> univerzity v </a:t>
            </a:r>
            <a:r>
              <a:rPr lang="cs-CZ" sz="1400" b="1" dirty="0" err="1">
                <a:solidFill>
                  <a:srgbClr val="000000"/>
                </a:solidFill>
              </a:rPr>
              <a:t>Košiciach</a:t>
            </a:r>
            <a:r>
              <a:rPr lang="cs-CZ" sz="1400" b="1" dirty="0">
                <a:solidFill>
                  <a:srgbClr val="000000"/>
                </a:solidFill>
              </a:rPr>
              <a:t> so </a:t>
            </a:r>
            <a:r>
              <a:rPr lang="cs-CZ" sz="1400" b="1" dirty="0" err="1">
                <a:solidFill>
                  <a:srgbClr val="000000"/>
                </a:solidFill>
              </a:rPr>
              <a:t>sídlom</a:t>
            </a:r>
            <a:r>
              <a:rPr lang="cs-CZ" sz="1400" b="1" dirty="0">
                <a:solidFill>
                  <a:srgbClr val="000000"/>
                </a:solidFill>
              </a:rPr>
              <a:t> v Prešove</a:t>
            </a:r>
            <a:br>
              <a:rPr lang="cs-CZ" sz="1400" b="1" dirty="0">
                <a:solidFill>
                  <a:srgbClr val="000000"/>
                </a:solidFill>
              </a:rPr>
            </a:br>
            <a:r>
              <a:rPr lang="cs-CZ" sz="1400" b="1" dirty="0">
                <a:solidFill>
                  <a:srgbClr val="000000"/>
                </a:solidFill>
              </a:rPr>
              <a:t/>
            </a:r>
            <a:br>
              <a:rPr lang="cs-CZ" sz="1400" b="1" dirty="0">
                <a:solidFill>
                  <a:srgbClr val="000000"/>
                </a:solidFill>
              </a:rPr>
            </a:br>
            <a:r>
              <a:rPr lang="cs-CZ" sz="1400" b="1" dirty="0">
                <a:solidFill>
                  <a:srgbClr val="000000"/>
                </a:solidFill>
              </a:rPr>
              <a:t>Bayerova 1, 080 01 Prešov</a:t>
            </a:r>
            <a:endParaRPr lang="cs-CZ" sz="1400" dirty="0">
              <a:solidFill>
                <a:srgbClr val="000000"/>
              </a:solidFill>
            </a:endParaRPr>
          </a:p>
        </p:txBody>
      </p:sp>
      <p:sp>
        <p:nvSpPr>
          <p:cNvPr id="12" name="Podnadpis 2"/>
          <p:cNvSpPr txBox="1">
            <a:spLocks/>
          </p:cNvSpPr>
          <p:nvPr/>
        </p:nvSpPr>
        <p:spPr bwMode="auto">
          <a:xfrm>
            <a:off x="1238250" y="3459886"/>
            <a:ext cx="4762499" cy="907559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 spc="-100" baseline="0">
                <a:solidFill>
                  <a:schemeClr val="bg2"/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b="1" dirty="0" smtClean="0">
                <a:solidFill>
                  <a:srgbClr val="000000"/>
                </a:solidFill>
              </a:rPr>
              <a:t>Stáž na zahraniční univerzitě</a:t>
            </a:r>
          </a:p>
          <a:p>
            <a:pPr algn="ctr"/>
            <a:r>
              <a:rPr lang="cs-CZ" sz="2000" dirty="0" smtClean="0">
                <a:solidFill>
                  <a:srgbClr val="000000"/>
                </a:solidFill>
              </a:rPr>
              <a:t>18. – 31. 8. 2014</a:t>
            </a:r>
            <a:endParaRPr lang="cs-CZ" sz="2000" dirty="0">
              <a:solidFill>
                <a:srgbClr val="000000"/>
              </a:solidFill>
            </a:endParaRPr>
          </a:p>
          <a:p>
            <a:pPr algn="l"/>
            <a:endParaRPr lang="cs-CZ" sz="1800" dirty="0" smtClean="0"/>
          </a:p>
        </p:txBody>
      </p:sp>
      <p:sp>
        <p:nvSpPr>
          <p:cNvPr id="13" name="Podnadpis 2"/>
          <p:cNvSpPr txBox="1">
            <a:spLocks/>
          </p:cNvSpPr>
          <p:nvPr/>
        </p:nvSpPr>
        <p:spPr bwMode="auto">
          <a:xfrm>
            <a:off x="897535" y="5066869"/>
            <a:ext cx="2406140" cy="47847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 spc="-100" baseline="0">
                <a:solidFill>
                  <a:schemeClr val="bg2"/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800" dirty="0" smtClean="0">
                <a:solidFill>
                  <a:srgbClr val="000000"/>
                </a:solidFill>
              </a:rPr>
              <a:t>Ing. Tomáš Zlámal</a:t>
            </a:r>
          </a:p>
          <a:p>
            <a:pPr algn="l"/>
            <a:r>
              <a:rPr lang="cs-CZ" sz="1800" dirty="0" smtClean="0">
                <a:solidFill>
                  <a:srgbClr val="000000"/>
                </a:solidFill>
              </a:rPr>
              <a:t>Ing. Martin Grepl</a:t>
            </a:r>
            <a:endParaRPr lang="cs-CZ" sz="1800" dirty="0">
              <a:solidFill>
                <a:srgbClr val="000000"/>
              </a:solidFill>
            </a:endParaRPr>
          </a:p>
          <a:p>
            <a:pPr algn="l"/>
            <a:endParaRPr lang="cs-CZ" sz="1800" dirty="0" smtClean="0"/>
          </a:p>
        </p:txBody>
      </p:sp>
    </p:spTree>
    <p:extLst>
      <p:ext uri="{BB962C8B-B14F-4D97-AF65-F5344CB8AC3E}">
        <p14:creationId xmlns:p14="http://schemas.microsoft.com/office/powerpoint/2010/main" val="378074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B04CBB5B-D0E6-49F7-AD04-A7E7BBF79611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  <p:sp>
        <p:nvSpPr>
          <p:cNvPr id="10" name="Podnadpis 2"/>
          <p:cNvSpPr txBox="1">
            <a:spLocks/>
          </p:cNvSpPr>
          <p:nvPr/>
        </p:nvSpPr>
        <p:spPr bwMode="auto">
          <a:xfrm>
            <a:off x="663094" y="2074637"/>
            <a:ext cx="6084636" cy="116320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 spc="-100" baseline="0">
                <a:solidFill>
                  <a:schemeClr val="bg2"/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Obrábění žárových nástřiků</a:t>
            </a:r>
          </a:p>
          <a:p>
            <a:pPr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Machining of the thermal sprayed coatings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cs-CZ" sz="1800" dirty="0" smtClean="0"/>
              <a:t> </a:t>
            </a:r>
            <a:endParaRPr lang="cs-CZ" sz="1800" dirty="0"/>
          </a:p>
          <a:p>
            <a:pPr algn="l"/>
            <a:endParaRPr lang="cs-CZ" sz="1800" dirty="0" smtClean="0"/>
          </a:p>
          <a:p>
            <a:pPr algn="l"/>
            <a:endParaRPr lang="cs-CZ" sz="1800" dirty="0"/>
          </a:p>
          <a:p>
            <a:pPr algn="l"/>
            <a:endParaRPr lang="cs-CZ" sz="1800" dirty="0" smtClean="0"/>
          </a:p>
          <a:p>
            <a:pPr algn="l"/>
            <a:r>
              <a:rPr lang="cs-CZ" sz="1800" dirty="0" smtClean="0"/>
              <a:t>.</a:t>
            </a:r>
            <a:endParaRPr lang="cs-CZ" sz="1800" dirty="0"/>
          </a:p>
        </p:txBody>
      </p:sp>
      <p:sp>
        <p:nvSpPr>
          <p:cNvPr id="14" name="Podnadpis 2"/>
          <p:cNvSpPr>
            <a:spLocks noGrp="1"/>
          </p:cNvSpPr>
          <p:nvPr>
            <p:ph type="subTitle" idx="1"/>
          </p:nvPr>
        </p:nvSpPr>
        <p:spPr>
          <a:xfrm>
            <a:off x="2060803" y="321562"/>
            <a:ext cx="5507894" cy="1163206"/>
          </a:xfrm>
        </p:spPr>
        <p:txBody>
          <a:bodyPr/>
          <a:lstStyle/>
          <a:p>
            <a:pPr algn="l"/>
            <a:r>
              <a:rPr lang="cs-CZ" sz="1800" dirty="0" smtClean="0"/>
              <a:t>Katedra obrábění a montáže</a:t>
            </a:r>
          </a:p>
          <a:p>
            <a:pPr algn="l"/>
            <a:r>
              <a:rPr lang="cs-CZ" sz="1800" dirty="0" smtClean="0"/>
              <a:t>Fakulta strojní</a:t>
            </a:r>
          </a:p>
          <a:p>
            <a:pPr algn="l"/>
            <a:r>
              <a:rPr lang="cs-CZ" sz="1800" dirty="0" smtClean="0"/>
              <a:t>Vysoká škola báňská - Technická univerzita Ostrava</a:t>
            </a:r>
            <a:endParaRPr lang="cs-CZ" sz="1800" dirty="0"/>
          </a:p>
        </p:txBody>
      </p:sp>
      <p:pic>
        <p:nvPicPr>
          <p:cNvPr id="15" name="Picture 3" descr="FS_CMYK_v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69" y="269031"/>
            <a:ext cx="1083339" cy="1268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" descr="data:image/png;base64,iVBORw0KGgoAAAANSUhEUgAAAgIAAABiCAMAAAAV8EuNAAAAkFBMVEX////uGy7sABL71NbtABvuFivtAB7+9/fsAAX84OLvMD/uFiz72tvtABzvQE3tGy73rrP4ur3uDCX2lpz3qa73s7fye4L1naLsAAD+8vLtABTtIjT96+z95ef6zdDuACPzdn7wSFTwUVz0g4r4uLz5wsXuN0XxXmjxWmT0iY/1m6DxZm/vOkj60NPybXX1kJbg8yULAAAQPElEQVR4nO1de0O6PBTGCUiSlWimqGGmZVe//7d7RbaxnfNA/NI3LHn+K8bY5dm57Ww6I4gXhwEXfOQFG/wyRAj+OyiYgILJ9Odb3ODIaCF4V7zgdYgKdn++xQ1KMbxhGE7ksxl4eNNQ4I+hM3YZxhfy4SV46DYU+GPoBHyWhKaAAHPYUOCPoaHA2aOhwNmjocDZo6HA2aOhwNmjocDZo6HA2aOhwNmjocDZo6HA2aOhwNmjocDZo6HA2eMMKNDp/PQXfxdOjgKTy9VwO1osFo+DYf/ywNn7GGymIgiC6+X2vvJL8/Xd4vmqO/Wuu1ebz9f+xdevnBzm/bvFRvVh8dqfl5Q9KQrMbj6vhXB7fpp0mPg9V4juqD8pLD9f9RlWbV3bSyL8yEs/GkZJHD+WjYPE5PYzEbEfRZ4XhqHnRZHvit7bbXEbTg+7PvjCJX3wPwv7cDoU6AyvhBvRV7zd3G1WBa+sUMqTzFCeLYRvV5aIxRczuX6OeQt2iNz4jUiRz3AK4MFqh4M9tncDgO1lUfkca95S9TZ/stn1AYx75LpvH7B5p0KB2Sh2PVjzrvVxNIAaoe/ywkmWzX4nEvCsV0SmFLddgcZOtkG8WxNxL0IA0Qf1TsZ+ing5DHwOwZPqx6SIy7Ozr9yszgfah2lZH4IrTqZToUDnMbBmLIwiiw9hL74DrxVSYPYOnqT1BAtQzR4f3biIgrLhYmlqkikqHW1AzQN//yxez9Bwhkxy3Me0zHhGikxkTb49Kvdf9iHY0KpOhAL9yDeLROJ6+fYQ2d2Ju23+XgEF1nHhUnCXYJJ2GAU25/xYCNGzq4nEMH9hYDVZIeAj7IT7YfCuHecJTVBAzc0XJr/cG9pxyRJhaZEF7IP9zSimdZ0EBRaBVdBdZpO97loz4I1f6YsFFHgN0IclfMSBWbdnF/K264t5++aBDID4zF8BA8eW5b4b2XT5A8fZItqwVzhRomdSZJSxJEyM/82ndu1+a3A/n3/sLCy7MiYI66fA5Mluupsrx6W9CmM6EpAC2y1qdY4eHYKdEiBSIx7p+XPtPvRyAm2QpAEEX2YzmsqHS0SbiOjzOSjkE1NIaqHI6Mq9sJkT62HsE8XiEm1VOwVm10Tamg0kCtcno4Uo0JpCCW0goDbhPZEavjmyZHzyJtCRzSCo1S2nPXoD/ZGv2H7KDehUbJtxF7JRbt6TtSB9MKzMNZlGIgjrpsDMI6MyNm0uOsyJ/RVIgS8RJvaaahMGhC3z6SPRzL4WRfDjyYIMwihjuLhHle3h3lovvAHpEo2sIkOptmJtedyP7Rc86+Tmgny292k+rZkCHbouiNqjj31LiJVQwEttIegg70ZgYFYyIwZTq2cp5xld7LHyxeF8toQ9Bp3sdTkl3NhvKQGhgWoNI6uIVJD5mM9jMtTu0Cw/p/MoTLPqWBQIu7f08OEtLGhTYEM77NpSmlnHsXmIvZACnuhu1+2P2yU0C+wBfac8IVb9kj3/KBkduqbvsgWrpgQ12DLqnA9Yq2X6d6Sq83VgqEvb6NrK5YEqoMCo71gUaIU8UAfLWRR4Zasitscf+MhGmK6IAuJBFVpjhW0MwAutwyOBmDtqW2gh+w5DA7ailWLMlbpngeRSbEYeodew9yc0VKe03THqkeJUJjMP1pyFo1GgKsyPX4zp05DcPjBhzfO8XJNjCnim6wuNNkPUXLImmGZ2Cs5CV4pRZLjtFphpzEhLTNcJKZmYAcIrGNyx5lRpIFf+3WZ9SEjIkX82zjVFrRRg8omuISQ5DVsXUiC6tmItaEgNYc3EPPPTQQBArukOpIBvxu2l56jlbget8TRqpDBh05nB1E7KJVQ2xBXrQ88yBXZrjU1kGOmVVCcFqLPS4vRFwjYPlyIKeE+2GmRyvGVS4J43gVgjTofbZ0osf8LQgCHIpB1mrOFn9IoRIFwV6DYjQKiMO2VfgGGM6V4AJ5armV4nBUC81KdbX8BFyv0uRAG6iIdUT7ZMCjzw6mOaWTBljk0YZk8AgVrK/9tDimyDVbdoio02Q1a1LE9J9UhIjQPkXEyjE3wQctFTIwXQAPZotBTZT1ooHkyBC9R7unsLmKpWGd4r0l630hS9vDJu3LQs9Qcd6RR5MEMKEiVt2mAYWR9AtZqpNVIAyUS2ITICbrI2jw+mAN+RAcMHVplSw6+g8p2mUrM1zNrnm44sNz5aRoAQO5r7Ilq2y28qnTkCFQqaHdMFfVjUTgG4HipRQFdxMAXQKhZ0544brToABLd/87iMHHhrQlB7ck3xWhjdjpSVpISnkkRIszAKoD1KJZuOFxfg2RCwnJ4/qBUrUUAv1EMpALdtqlFASlG8V3RlTZadRIB2gXLdgb6VQecVqMCBjP7AUFIlCoj2cSkQdl9ZThQsqCmAYuEVKeC/HocCyFuoRgGli3DoSVr4sofCNs/RbKgA4QRWJ9sleS99JGU/wLyFShRQI1XfHoGHnlajgFpXh1IAemiVKKBXNuxFpqallvBItAvKeilVdCALzVjGe6V7VD+xbVGFAsqgqY0CUCBWpIBSxYdSAO/dVqFAqFwqZFBKoS0ltk8yXXiYpqUzHpVpF234N71sm1rpTyUU4CBXooCaidoogEVoVQrMj0GBCQzDVKKAtvqRWylNNeW+07RlYJ0rUSFHzHtqg9EJ9hXJwIHa6oJGdTUK6CBnXRS4g/5URQrI8M2BFIDrsRW3JxY6kALadYQx/TSQI5dr9OkQQMGxNx8Un5KtUxjTlNxQLh2KCuz6cEn6gLMW5/VSAA5EVQrIOTyQAnD3fjd+gQ1opOsYIt4rGk8UN1gaEbbh9zExHff7QGbKXnerKVduJBam/9SH2iiAI6EVKSC3QQ6kQMHwVYL25OHGT8sfSofTe+LjgkxILzXwN7mQR8xKd3aUAyBkhPR7iVMZZGShNgpAn7AqBeQ8H0iBQ4Yv34ujWVl7eA+S4qxDRX2KJ05HNjVd7ihBOXUbpFbSzCraVqoCSeOGAt9DvpmBtbEnuxeDY1BQ+uzmQ/1/3zxgY+x8TX2GRG2nHUSB219Mgd5RKHCIIjA+gyx8Bbb5vQdMc/jUqSD7bTAQ8tn5mqrHojwtqhrqpgDa3fhhWwCn6bXQYUEGIz8TxhglmIe5B7KDwkSFKbKhRGMfzNWo6X3DApO2Wh9qpgDOkavqEfSPQQG8yRNWGj+DAtg134MeE5GA2Wy9G5UVmgWfEz56/l03+2eePYAd22ociPv1UgA7U1VDQ5fHoADIB9ohcv4VMM68R4xOGhdlnE1V57LtGyQmVfZKbox20BQhN6QYtVEAS+GKFMgCZQcHiKEWT5x/BcjcyhBeF7wBNxh1D2StJVreSFGFscZ/usynNgqgD1elgBraQykAU7r/nQLOdYFByNLgFLAIzKDifjjgsIe584TM6l9CAZyFX3GnUI7SoRQYopn4BgWwXQPuBVAoyhNOoZVHsX6JDD8DBdp/CwVghLgaBVRo7lAKwN3Kb1AA73ryM+E5ilND8oNAxaLCTBBGc/RbKADTb6tRIJajdHDiGFKk36AA3rQ3U4kp8CZZityJwDcYmP3fA1yO9FsogNrOKYDObup8jYMpgCT4dyiwQqYbzRUxUeTLWe3HB4uoqwmk6a+hABp/egwGWmxaDh5MASTBv0MBGO9jCfEmCkOKxoFPfJcNTUIBk/RrKIAiMzTFBgXS8tX1vxwlKaPA/UL+9vaChP6RvnLLrrgrsiBN0YF3H/K8TwkuLEopsFZ9UIkMdd4vAFZ4Qt0o4EHngbnDKQAMEr9k+BZxwY90g1xkejz1yxeyt8zLJECAsJWfZVLgYYlSCry5WR/0xVt1UgCIATZuPL3POIR5OAWAGBiXDJ/a6XepvgIubsDvlCzv2B7WaUC8j8LykPi3SySZDjfoQaj1lpEtm0JWDW9ekA/SESjwwTx0dpooh7b6uIxnIQZ6TQEFvqOkJUwNU5BfeUuqovchkQPuNrSrqa48qPmiGW4UkQg9t5wT41qWI1CAZ3xYtznYUM0FW8BsHNlEEeAjqfbhehwg5AGnZ9qHEktUSZ/8lFu9FOAfIKbODbs/IzSWyTEo0IkIDUOv6PrzgaqKJQU7zG4Nv3QsYGSAeERoLwEo+gn1r4v90Rf52dDXfaj5uqkh/TxZgyxIOjYpcgwKcDHq29d78YIxuwPTYasa54qYgBsUJL8ANT554XWtqTrzCz6/1n04/i0j37107oV8wr6SlxmMgSVej0IBTkOBpjg3vCPQVYfuFZVoY1UfUPTsUkYwO+z+gxSvbKCYwZqir/tgRJfqpoAzIt+w1BiNCoztjh2HAoyGLQHkwFYNlJfgzR8rkMMuzOFASQNVLlmhN5FmGFFCgRvO8456kaHKaqeA80haYNyQMbS/H45J+PhIFHAeaT/9KfnSzVR9ygv4ddh7WBKL3fQCAHYC2QrnESR42bnDl9KuD/aNOZ2hvpfVi019Uz8FdoLYvkBb3ffdebHbFvXoAB2LAs7dmNpTbm+xukiXSmfWHr4J/VsJkVvAAMt24zfMA4DT9TEtwwOELISuMEB96Ms+fAzfgrwPPcvvPQEKOO2pPU2ut3gdDt7IBQXxAxPAR6OAs/bZkoxckcbR/Ni8k77XLdbxRkZgiWOZY8JGF+wus700dnd9/v0e60Pi7hpP++C+2wN5ChRIlYHV+jDye2ROkhiw/3gUcCbP+NCVhWhcaufnP4QTF+WKWGBbzODcCfUbyrYfZxtRpQ80Bn8aFHDmb+OSdLrQF4/ICDoiBXaC4KnkN13SRkTj5/IfK9PbtuRW4SKwprEDwdxvSAo8Vln6i58lCZPxM/vGNyggEAIwszEs2OIFU1yMfHxrdJiIcIs33VZjXv+YyOAhKgNOeaUD+CD8ghEMozhZlAf9jeHiR0khZqRpAVjhHVJmjHOSNVZXZX2IRoDE9BP7z2gKgIfCaUOA8cEFC82pzuot1VnGocsw2ilkf1FoXc8+eO0fs38vo3Ex6Aaub8YLQ2+vSsPFusJPJspt28rb9bRpSMjQpn/ZjMvtNHAT0IfWqKAPaIT0BgJ4WDiDR0F7uHjwgiBbFMF0Obr56R+KnPW3z0++PJM9jr2n5eJuDSgzH44Woxv7gdQEfB/xhzFbvTx3/XHehw3uwwljdrGTKhe1tnkym01Kful29ix2K21ncL+ZKkrabsGJ/ELuF31ocAjyn0CLfEMsZnd5RKUWW4M/gbYRhfFyR11eGVeScNDgryA0be5IG3+Zj1pwlLTBX8KdHY7Qv1KbRYjjsh/FbfA3QLbv1MbNbJx5YPU2rsEPgMb21aRn2YCVtgca/G6wmGnmBM7jk/IIG/yPYImfWdZvtv3fa4TAGYBKgSwefCsypdAIgTMAtQX22V4XMibwRep4g78B4hGkKeWX2a/eFmV1NfhjsC8HSLZO5y7bpveiRg2cBzp2GkfixTLFrSiztMGfwy0+FjyukDbc4I+AZe2nWiD4IqGnwZ/Cy5hmZ/leowXOC+tpbGQ6hknQJAmcH1bLOE48L/S8RCSjL48QNviLmNxvNw/vV8vBuamA/wD3kWIv/v1cb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5511800" cy="551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2054" name="Picture 6" descr="http://www.triboing.cz/system/design/fotky/zarove-nastriky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148" y="1297663"/>
            <a:ext cx="2758600" cy="2068950"/>
          </a:xfrm>
          <a:prstGeom prst="rect">
            <a:avLst/>
          </a:prstGeom>
          <a:noFill/>
          <a:effectLst>
            <a:softEdge rad="457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030" y="4094868"/>
            <a:ext cx="2686050" cy="1390650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340" y="4094868"/>
            <a:ext cx="2828925" cy="1362075"/>
          </a:xfrm>
          <a:prstGeom prst="rect">
            <a:avLst/>
          </a:prstGeom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421396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0375" y="1247776"/>
            <a:ext cx="8445500" cy="2581274"/>
          </a:xfrm>
        </p:spPr>
        <p:txBody>
          <a:bodyPr/>
          <a:lstStyle/>
          <a:p>
            <a:pPr marL="0" indent="0">
              <a:buNone/>
            </a:pPr>
            <a:r>
              <a:rPr lang="cs-CZ" sz="2400" dirty="0">
                <a:solidFill>
                  <a:srgbClr val="000000"/>
                </a:solidFill>
              </a:rPr>
              <a:t>Letecký průmysl</a:t>
            </a:r>
          </a:p>
          <a:p>
            <a:pPr marL="0" indent="0">
              <a:buNone/>
            </a:pPr>
            <a:r>
              <a:rPr lang="cs-CZ" sz="1800" dirty="0">
                <a:solidFill>
                  <a:srgbClr val="000000"/>
                </a:solidFill>
              </a:rPr>
              <a:t>(horké díly leteckých motorů – spalovací komory, lopatky, těsnění, ucpávky)</a:t>
            </a:r>
          </a:p>
          <a:p>
            <a:pPr marL="0" indent="0">
              <a:buNone/>
            </a:pPr>
            <a:endParaRPr lang="cs-CZ" sz="24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sz="1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cs-CZ" sz="2400" dirty="0" smtClean="0">
                <a:solidFill>
                  <a:srgbClr val="000000"/>
                </a:solidFill>
              </a:rPr>
              <a:t>Automobilový průmysl</a:t>
            </a:r>
          </a:p>
          <a:p>
            <a:pPr marL="0" indent="0">
              <a:buNone/>
            </a:pPr>
            <a:r>
              <a:rPr lang="cs-CZ" sz="1800" dirty="0">
                <a:solidFill>
                  <a:srgbClr val="000000"/>
                </a:solidFill>
              </a:rPr>
              <a:t>(díly spalovacího motoru – píst, hlava válce, vložka, ventily, čepy klikových hřídelí, vačky apod.)</a:t>
            </a:r>
          </a:p>
          <a:p>
            <a:pPr marL="0" indent="0">
              <a:buNone/>
            </a:pPr>
            <a:endParaRPr lang="cs-CZ" sz="1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cs-CZ" sz="2400" dirty="0" smtClean="0">
                <a:solidFill>
                  <a:srgbClr val="000000"/>
                </a:solidFill>
              </a:rPr>
              <a:t>Energetický </a:t>
            </a:r>
            <a:r>
              <a:rPr lang="cs-CZ" sz="2400" dirty="0">
                <a:solidFill>
                  <a:srgbClr val="000000"/>
                </a:solidFill>
              </a:rPr>
              <a:t>průmysl</a:t>
            </a:r>
          </a:p>
          <a:p>
            <a:pPr marL="0" indent="0">
              <a:buNone/>
            </a:pPr>
            <a:r>
              <a:rPr lang="cs-CZ" sz="1800" dirty="0">
                <a:solidFill>
                  <a:srgbClr val="000000"/>
                </a:solidFill>
              </a:rPr>
              <a:t>(výměníky tepla, povrchy rozváděcích a oběžných lopatek, části tělesa turbíny, rošty fluidních kotlů, čerpadla apod.)</a:t>
            </a:r>
          </a:p>
          <a:p>
            <a:pPr marL="0" indent="0">
              <a:buNone/>
            </a:pPr>
            <a:endParaRPr lang="cs-CZ" sz="1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sz="1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sz="1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použití plazmových nástřiků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7343774" y="6548438"/>
            <a:ext cx="1781175" cy="3651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www.vsb.cz</a:t>
            </a:r>
            <a:endParaRPr lang="en-US" dirty="0"/>
          </a:p>
        </p:txBody>
      </p:sp>
      <p:sp>
        <p:nvSpPr>
          <p:cNvPr id="6" name="AutoShape 2" descr="data:image/png;base64,iVBORw0KGgoAAAANSUhEUgAAAgIAAABiCAMAAAAV8EuNAAAAkFBMVEX////uGy7sABL71NbtABvuFivtAB7+9/fsAAX84OLvMD/uFiz72tvtABzvQE3tGy73rrP4ur3uDCX2lpz3qa73s7fye4L1naLsAAD+8vLtABTtIjT96+z95ef6zdDuACPzdn7wSFTwUVz0g4r4uLz5wsXuN0XxXmjxWmT0iY/1m6DxZm/vOkj60NPybXX1kJbg8yULAAAQPElEQVR4nO1de0O6PBTGCUiSlWimqGGmZVe//7d7RbaxnfNA/NI3LHn+K8bY5dm57Ww6I4gXhwEXfOQFG/wyRAj+OyiYgILJ9Odb3ODIaCF4V7zgdYgKdn++xQ1KMbxhGE7ksxl4eNNQ4I+hM3YZxhfy4SV46DYU+GPoBHyWhKaAAHPYUOCPoaHA2aOhwNmjocDZo6HA2aOhwNmjocDZo6HA2aOhwNmjocDZo6HA2aOhwNmjocDZo6HA2eMMKNDp/PQXfxdOjgKTy9VwO1osFo+DYf/ywNn7GGymIgiC6+X2vvJL8/Xd4vmqO/Wuu1ebz9f+xdevnBzm/bvFRvVh8dqfl5Q9KQrMbj6vhXB7fpp0mPg9V4juqD8pLD9f9RlWbV3bSyL8yEs/GkZJHD+WjYPE5PYzEbEfRZ4XhqHnRZHvit7bbXEbTg+7PvjCJX3wPwv7cDoU6AyvhBvRV7zd3G1WBa+sUMqTzFCeLYRvV5aIxRczuX6OeQt2iNz4jUiRz3AK4MFqh4M9tncDgO1lUfkca95S9TZ/stn1AYx75LpvH7B5p0KB2Sh2PVjzrvVxNIAaoe/ywkmWzX4nEvCsV0SmFLddgcZOtkG8WxNxL0IA0Qf1TsZ+ing5DHwOwZPqx6SIy7Ozr9yszgfah2lZH4IrTqZToUDnMbBmLIwiiw9hL74DrxVSYPYOnqT1BAtQzR4f3biIgrLhYmlqkikqHW1AzQN//yxez9Bwhkxy3Me0zHhGikxkTb49Kvdf9iHY0KpOhAL9yDeLROJ6+fYQ2d2Ju23+XgEF1nHhUnCXYJJ2GAU25/xYCNGzq4nEMH9hYDVZIeAj7IT7YfCuHecJTVBAzc0XJr/cG9pxyRJhaZEF7IP9zSimdZ0EBRaBVdBdZpO97loz4I1f6YsFFHgN0IclfMSBWbdnF/K264t5++aBDID4zF8BA8eW5b4b2XT5A8fZItqwVzhRomdSZJSxJEyM/82ndu1+a3A/n3/sLCy7MiYI66fA5Mluupsrx6W9CmM6EpAC2y1qdY4eHYKdEiBSIx7p+XPtPvRyAm2QpAEEX2YzmsqHS0SbiOjzOSjkE1NIaqHI6Mq9sJkT62HsE8XiEm1VOwVm10Tamg0kCtcno4Uo0JpCCW0goDbhPZEavjmyZHzyJtCRzSCo1S2nPXoD/ZGv2H7KDehUbJtxF7JRbt6TtSB9MKzMNZlGIgjrpsDMI6MyNm0uOsyJ/RVIgS8RJvaaahMGhC3z6SPRzL4WRfDjyYIMwihjuLhHle3h3lovvAHpEo2sIkOptmJtedyP7Rc86+Tmgny292k+rZkCHbouiNqjj31LiJVQwEttIegg70ZgYFYyIwZTq2cp5xld7LHyxeF8toQ9Bp3sdTkl3NhvKQGhgWoNI6uIVJD5mM9jMtTu0Cw/p/MoTLPqWBQIu7f08OEtLGhTYEM77NpSmlnHsXmIvZACnuhu1+2P2yU0C+wBfac8IVb9kj3/KBkduqbvsgWrpgQ12DLqnA9Yq2X6d6Sq83VgqEvb6NrK5YEqoMCo71gUaIU8UAfLWRR4Zasitscf+MhGmK6IAuJBFVpjhW0MwAutwyOBmDtqW2gh+w5DA7ailWLMlbpngeRSbEYeodew9yc0VKe03THqkeJUJjMP1pyFo1GgKsyPX4zp05DcPjBhzfO8XJNjCnim6wuNNkPUXLImmGZ2Cs5CV4pRZLjtFphpzEhLTNcJKZmYAcIrGNyx5lRpIFf+3WZ9SEjIkX82zjVFrRRg8omuISQ5DVsXUiC6tmItaEgNYc3EPPPTQQBArukOpIBvxu2l56jlbget8TRqpDBh05nB1E7KJVQ2xBXrQ88yBXZrjU1kGOmVVCcFqLPS4vRFwjYPlyIKeE+2GmRyvGVS4J43gVgjTofbZ0osf8LQgCHIpB1mrOFn9IoRIFwV6DYjQKiMO2VfgGGM6V4AJ5armV4nBUC81KdbX8BFyv0uRAG6iIdUT7ZMCjzw6mOaWTBljk0YZk8AgVrK/9tDimyDVbdoio02Q1a1LE9J9UhIjQPkXEyjE3wQctFTIwXQAPZotBTZT1ooHkyBC9R7unsLmKpWGd4r0l630hS9vDJu3LQs9Qcd6RR5MEMKEiVt2mAYWR9AtZqpNVIAyUS2ITICbrI2jw+mAN+RAcMHVplSw6+g8p2mUrM1zNrnm44sNz5aRoAQO5r7Ilq2y28qnTkCFQqaHdMFfVjUTgG4HipRQFdxMAXQKhZ0544brToABLd/87iMHHhrQlB7ck3xWhjdjpSVpISnkkRIszAKoD1KJZuOFxfg2RCwnJ4/qBUrUUAv1EMpALdtqlFASlG8V3RlTZadRIB2gXLdgb6VQecVqMCBjP7AUFIlCoj2cSkQdl9ZThQsqCmAYuEVKeC/HocCyFuoRgGli3DoSVr4sofCNs/RbKgA4QRWJ9sleS99JGU/wLyFShRQI1XfHoGHnlajgFpXh1IAemiVKKBXNuxFpqallvBItAvKeilVdCALzVjGe6V7VD+xbVGFAsqgqY0CUCBWpIBSxYdSAO/dVqFAqFwqZFBKoS0ltk8yXXiYpqUzHpVpF234N71sm1rpTyUU4CBXooCaidoogEVoVQrMj0GBCQzDVKKAtvqRWylNNeW+07RlYJ0rUSFHzHtqg9EJ9hXJwIHa6oJGdTUK6CBnXRS4g/5URQrI8M2BFIDrsRW3JxY6kALadYQx/TSQI5dr9OkQQMGxNx8Un5KtUxjTlNxQLh2KCuz6cEn6gLMW5/VSAA5EVQrIOTyQAnD3fjd+gQ1opOsYIt4rGk8UN1gaEbbh9zExHff7QGbKXnerKVduJBam/9SH2iiAI6EVKSC3QQ6kQMHwVYL25OHGT8sfSofTe+LjgkxILzXwN7mQR8xKd3aUAyBkhPR7iVMZZGShNgpAn7AqBeQ8H0iBQ4Yv34ujWVl7eA+S4qxDRX2KJ05HNjVd7ihBOXUbpFbSzCraVqoCSeOGAt9DvpmBtbEnuxeDY1BQ+uzmQ/1/3zxgY+x8TX2GRG2nHUSB219Mgd5RKHCIIjA+gyx8Bbb5vQdMc/jUqSD7bTAQ8tn5mqrHojwtqhrqpgDa3fhhWwCn6bXQYUEGIz8TxhglmIe5B7KDwkSFKbKhRGMfzNWo6X3DApO2Wh9qpgDOkavqEfSPQQG8yRNWGj+DAtg134MeE5GA2Wy9G5UVmgWfEz56/l03+2eePYAd22ociPv1UgA7U1VDQ5fHoADIB9ohcv4VMM68R4xOGhdlnE1V57LtGyQmVfZKbox20BQhN6QYtVEAS+GKFMgCZQcHiKEWT5x/BcjcyhBeF7wBNxh1D2StJVreSFGFscZ/usynNgqgD1elgBraQykAU7r/nQLOdYFByNLgFLAIzKDifjjgsIe584TM6l9CAZyFX3GnUI7SoRQYopn4BgWwXQPuBVAoyhNOoZVHsX6JDD8DBdp/CwVghLgaBVRo7lAKwN3Kb1AA73ryM+E5ilND8oNAxaLCTBBGc/RbKADTb6tRIJajdHDiGFKk36AA3rQ3U4kp8CZZityJwDcYmP3fA1yO9FsogNrOKYDObup8jYMpgCT4dyiwQqYbzRUxUeTLWe3HB4uoqwmk6a+hABp/egwGWmxaDh5MASTBv0MBGO9jCfEmCkOKxoFPfJcNTUIBk/RrKIAiMzTFBgXS8tX1vxwlKaPA/UL+9vaChP6RvnLLrrgrsiBN0YF3H/K8TwkuLEopsFZ9UIkMdd4vAFZ4Qt0o4EHngbnDKQAMEr9k+BZxwY90g1xkejz1yxeyt8zLJECAsJWfZVLgYYlSCry5WR/0xVt1UgCIATZuPL3POIR5OAWAGBiXDJ/a6XepvgIubsDvlCzv2B7WaUC8j8LykPi3SySZDjfoQaj1lpEtm0JWDW9ekA/SESjwwTx0dpooh7b6uIxnIQZ6TQEFvqOkJUwNU5BfeUuqovchkQPuNrSrqa48qPmiGW4UkQg9t5wT41qWI1CAZ3xYtznYUM0FW8BsHNlEEeAjqfbhehwg5AGnZ9qHEktUSZ/8lFu9FOAfIKbODbs/IzSWyTEo0IkIDUOv6PrzgaqKJQU7zG4Nv3QsYGSAeERoLwEo+gn1r4v90Rf52dDXfaj5uqkh/TxZgyxIOjYpcgwKcDHq29d78YIxuwPTYasa54qYgBsUJL8ANT554XWtqTrzCz6/1n04/i0j37107oV8wr6SlxmMgSVej0IBTkOBpjg3vCPQVYfuFZVoY1UfUPTsUkYwO+z+gxSvbKCYwZqir/tgRJfqpoAzIt+w1BiNCoztjh2HAoyGLQHkwFYNlJfgzR8rkMMuzOFASQNVLlmhN5FmGFFCgRvO8456kaHKaqeA80haYNyQMbS/H45J+PhIFHAeaT/9KfnSzVR9ygv4ddh7WBKL3fQCAHYC2QrnESR42bnDl9KuD/aNOZ2hvpfVi019Uz8FdoLYvkBb3ffdebHbFvXoAB2LAs7dmNpTbm+xukiXSmfWHr4J/VsJkVvAAMt24zfMA4DT9TEtwwOELISuMEB96Ms+fAzfgrwPPcvvPQEKOO2pPU2ut3gdDt7IBQXxAxPAR6OAs/bZkoxckcbR/Ni8k77XLdbxRkZgiWOZY8JGF+wus700dnd9/v0e60Pi7hpP++C+2wN5ChRIlYHV+jDye2ROkhiw/3gUcCbP+NCVhWhcaufnP4QTF+WKWGBbzODcCfUbyrYfZxtRpQ80Bn8aFHDmb+OSdLrQF4/ICDoiBXaC4KnkN13SRkTj5/IfK9PbtuRW4SKwprEDwdxvSAo8Vln6i58lCZPxM/vGNyggEAIwszEs2OIFU1yMfHxrdJiIcIs33VZjXv+YyOAhKgNOeaUD+CD8ghEMozhZlAf9jeHiR0khZqRpAVjhHVJmjHOSNVZXZX2IRoDE9BP7z2gKgIfCaUOA8cEFC82pzuot1VnGocsw2ilkf1FoXc8+eO0fs38vo3Ex6Aaub8YLQ2+vSsPFusJPJspt28rb9bRpSMjQpn/ZjMvtNHAT0IfWqKAPaIT0BgJ4WDiDR0F7uHjwgiBbFMF0Obr56R+KnPW3z0++PJM9jr2n5eJuDSgzH44Woxv7gdQEfB/xhzFbvTx3/XHehw3uwwljdrGTKhe1tnkym01Kful29ix2K21ncL+ZKkrabsGJ/ELuF31ocAjyn0CLfEMsZnd5RKUWW4M/gbYRhfFyR11eGVeScNDgryA0be5IG3+Zj1pwlLTBX8KdHY7Qv1KbRYjjsh/FbfA3QLbv1MbNbJx5YPU2rsEPgMb21aRn2YCVtgca/G6wmGnmBM7jk/IIG/yPYImfWdZvtv3fa4TAGYBKgSwefCsypdAIgTMAtQX22V4XMibwRep4g78B4hGkKeWX2a/eFmV1NfhjsC8HSLZO5y7bpveiRg2cBzp2GkfixTLFrSiztMGfwy0+FjyukDbc4I+AZe2nWiD4IqGnwZ/Cy5hmZ/leowXOC+tpbGQ6hknQJAmcH1bLOE48L/S8RCSjL48QNviLmNxvNw/vV8vBuamA/wD3kWIv/v1cb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24" name="Picture 9" descr="obr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494" y="4172322"/>
            <a:ext cx="30575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3" cstate="print"/>
          <a:srcRect l="7382" t="14764" r="16757" b="9842"/>
          <a:stretch>
            <a:fillRect/>
          </a:stretch>
        </p:blipFill>
        <p:spPr bwMode="auto">
          <a:xfrm>
            <a:off x="3226809" y="4386618"/>
            <a:ext cx="1790798" cy="133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39700"/>
          </a:effectLst>
        </p:spPr>
      </p:pic>
      <p:pic>
        <p:nvPicPr>
          <p:cNvPr id="6146" name="Picture 2" descr="Píst pr.130 Lia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272" y="3912637"/>
            <a:ext cx="1263650" cy="1469360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256" y="2311263"/>
            <a:ext cx="1562100" cy="110490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971" y="2120763"/>
            <a:ext cx="1714500" cy="108585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7607" y="2245763"/>
            <a:ext cx="1457325" cy="1247775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28" name="Obrázek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2383" y="2213494"/>
            <a:ext cx="1485900" cy="1104900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21345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807" y="733803"/>
            <a:ext cx="2958817" cy="5162833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49" y="424995"/>
            <a:ext cx="7304087" cy="617616"/>
          </a:xfrm>
        </p:spPr>
        <p:txBody>
          <a:bodyPr/>
          <a:lstStyle/>
          <a:p>
            <a:r>
              <a:rPr lang="cs-CZ" dirty="0" smtClean="0"/>
              <a:t>Teorie žárových nástřiků</a:t>
            </a:r>
            <a:br>
              <a:rPr lang="cs-CZ" dirty="0" smtClean="0"/>
            </a:br>
            <a:r>
              <a:rPr lang="cs-CZ" sz="2400" dirty="0" smtClean="0"/>
              <a:t>Princip vytváření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2983" y="1164244"/>
            <a:ext cx="5856367" cy="5262561"/>
          </a:xfrm>
        </p:spPr>
        <p:txBody>
          <a:bodyPr/>
          <a:lstStyle/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</a:rPr>
              <a:t>Žárový nástřik je částicový proces vytváření povlaků o tloušťce obvykle větší než 50 µm, kdy je nanášený materiál ve </a:t>
            </a:r>
            <a:r>
              <a:rPr lang="cs-CZ" sz="1800" b="1" dirty="0">
                <a:solidFill>
                  <a:srgbClr val="000000"/>
                </a:solidFill>
              </a:rPr>
              <a:t>formě prášku (případně drátu) </a:t>
            </a:r>
            <a:r>
              <a:rPr lang="cs-CZ" sz="1800" dirty="0">
                <a:solidFill>
                  <a:srgbClr val="000000"/>
                </a:solidFill>
              </a:rPr>
              <a:t>přiváděn do zařízení, kde dojde k jeho natavení a urychlení směrem k </a:t>
            </a:r>
            <a:r>
              <a:rPr lang="cs-CZ" sz="1800" dirty="0" err="1">
                <a:solidFill>
                  <a:srgbClr val="000000"/>
                </a:solidFill>
              </a:rPr>
              <a:t>povlakované</a:t>
            </a:r>
            <a:r>
              <a:rPr lang="cs-CZ" sz="1800" dirty="0">
                <a:solidFill>
                  <a:srgbClr val="000000"/>
                </a:solidFill>
              </a:rPr>
              <a:t> součásti, která má předem připravený povrch.</a:t>
            </a:r>
          </a:p>
          <a:p>
            <a:pPr marL="0" indent="0" algn="just">
              <a:buNone/>
            </a:pPr>
            <a:r>
              <a:rPr lang="cs-CZ" sz="1800" dirty="0" smtClean="0">
                <a:solidFill>
                  <a:srgbClr val="000000"/>
                </a:solidFill>
              </a:rPr>
              <a:t>Po </a:t>
            </a:r>
            <a:r>
              <a:rPr lang="cs-CZ" sz="1800" dirty="0">
                <a:solidFill>
                  <a:srgbClr val="000000"/>
                </a:solidFill>
              </a:rPr>
              <a:t>dopadu na substrát dojde k výraznému plošnému rozprostření částice a k jejímu rychlému utuhnutí. Tím se vytváří povlak s charakteristickou </a:t>
            </a:r>
            <a:r>
              <a:rPr lang="cs-CZ" sz="1800" dirty="0" err="1">
                <a:solidFill>
                  <a:srgbClr val="000000"/>
                </a:solidFill>
              </a:rPr>
              <a:t>lamelární</a:t>
            </a:r>
            <a:r>
              <a:rPr lang="cs-CZ" sz="1800" dirty="0">
                <a:solidFill>
                  <a:srgbClr val="000000"/>
                </a:solidFill>
              </a:rPr>
              <a:t> strukturou a specifickými vlastnostmi. </a:t>
            </a:r>
            <a:endParaRPr lang="cs-CZ" sz="1800" dirty="0" smtClean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endParaRPr lang="cs-CZ" sz="1800" dirty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r>
              <a:rPr lang="cs-CZ" sz="1800" dirty="0" smtClean="0">
                <a:solidFill>
                  <a:srgbClr val="000000"/>
                </a:solidFill>
              </a:rPr>
              <a:t>	</a:t>
            </a:r>
            <a:r>
              <a:rPr lang="cs-CZ" sz="1800" b="1" dirty="0" smtClean="0">
                <a:solidFill>
                  <a:srgbClr val="000000"/>
                </a:solidFill>
              </a:rPr>
              <a:t>Zdroj </a:t>
            </a:r>
            <a:r>
              <a:rPr lang="cs-CZ" sz="1800" b="1" dirty="0">
                <a:solidFill>
                  <a:srgbClr val="000000"/>
                </a:solidFill>
              </a:rPr>
              <a:t>tepelné energie:</a:t>
            </a:r>
          </a:p>
          <a:p>
            <a:pPr marL="0" indent="0" algn="just">
              <a:buNone/>
            </a:pPr>
            <a:r>
              <a:rPr lang="cs-CZ" sz="1800" dirty="0" smtClean="0">
                <a:solidFill>
                  <a:srgbClr val="000000"/>
                </a:solidFill>
              </a:rPr>
              <a:t>	▪ </a:t>
            </a:r>
            <a:r>
              <a:rPr lang="cs-CZ" sz="1800" dirty="0">
                <a:solidFill>
                  <a:srgbClr val="000000"/>
                </a:solidFill>
              </a:rPr>
              <a:t>plamen</a:t>
            </a:r>
          </a:p>
          <a:p>
            <a:pPr marL="0" indent="0" algn="just">
              <a:buNone/>
            </a:pPr>
            <a:r>
              <a:rPr lang="cs-CZ" sz="1800" dirty="0" smtClean="0">
                <a:solidFill>
                  <a:srgbClr val="000000"/>
                </a:solidFill>
              </a:rPr>
              <a:t>	▪ </a:t>
            </a:r>
            <a:r>
              <a:rPr lang="cs-CZ" sz="1800" dirty="0">
                <a:solidFill>
                  <a:srgbClr val="000000"/>
                </a:solidFill>
              </a:rPr>
              <a:t>elektrická energie </a:t>
            </a:r>
            <a:endParaRPr lang="cs-CZ" sz="1800" dirty="0" smtClean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endParaRPr lang="cs-CZ" sz="1800" dirty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</a:rPr>
              <a:t>Teploty </a:t>
            </a:r>
            <a:r>
              <a:rPr lang="cs-CZ" sz="1800" dirty="0" err="1">
                <a:solidFill>
                  <a:srgbClr val="000000"/>
                </a:solidFill>
              </a:rPr>
              <a:t>povlakované</a:t>
            </a:r>
            <a:r>
              <a:rPr lang="cs-CZ" sz="1800" dirty="0">
                <a:solidFill>
                  <a:srgbClr val="000000"/>
                </a:solidFill>
              </a:rPr>
              <a:t> součásti (cca 80 - 120 °C) leží hluboko pod teplotou fázově - strukturních přeměn, což také brání nežádoucím deformacím součásti.</a:t>
            </a:r>
          </a:p>
          <a:p>
            <a:pPr marL="0" indent="0" algn="just">
              <a:buNone/>
            </a:pPr>
            <a:endParaRPr lang="cs-CZ" sz="1800" dirty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endParaRPr lang="cs-CZ" sz="1800" dirty="0">
              <a:solidFill>
                <a:srgbClr val="00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32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2365" y="217282"/>
            <a:ext cx="7304087" cy="568953"/>
          </a:xfrm>
        </p:spPr>
        <p:txBody>
          <a:bodyPr/>
          <a:lstStyle/>
          <a:p>
            <a:r>
              <a:rPr lang="cs-CZ" sz="2400" dirty="0" smtClean="0"/>
              <a:t>Struktura žárového nástřiku</a:t>
            </a: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6" name="Picture 8" descr="4_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376" y="1131981"/>
            <a:ext cx="3188451" cy="256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206" y="3550799"/>
            <a:ext cx="4272994" cy="2959539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55328" y="3913947"/>
            <a:ext cx="3717908" cy="17517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cs-CZ" spc="-100" dirty="0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Díky principu technologie žárového nástřiku má povlak </a:t>
            </a:r>
            <a:r>
              <a:rPr lang="cs-CZ" spc="-100" dirty="0" err="1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lamelární</a:t>
            </a:r>
            <a:r>
              <a:rPr lang="cs-CZ" spc="-100" dirty="0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 strukturu, tvořenou jednotlivými deformovanými částicemi (tzv. </a:t>
            </a:r>
            <a:r>
              <a:rPr lang="cs-CZ" spc="-100" dirty="0" err="1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splat</a:t>
            </a:r>
            <a:r>
              <a:rPr lang="cs-CZ" spc="-100" dirty="0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), nenatavenými nebo jen částečně natavenými částicemi, póry a </a:t>
            </a:r>
            <a:r>
              <a:rPr lang="cs-CZ" spc="-100" dirty="0" err="1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oxidickými</a:t>
            </a:r>
            <a:r>
              <a:rPr lang="cs-CZ" spc="-100" dirty="0">
                <a:solidFill>
                  <a:srgbClr val="000000"/>
                </a:solidFill>
                <a:latin typeface="Cillian" pitchFamily="50" charset="-18"/>
                <a:ea typeface="ＭＳ Ｐゴシック" charset="-128"/>
                <a:cs typeface="Cillian" pitchFamily="50" charset="-18"/>
              </a:rPr>
              <a:t> částicemi.</a:t>
            </a: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0" y="78363"/>
            <a:ext cx="2368423" cy="1776318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21" y="1276046"/>
            <a:ext cx="2338708" cy="1754031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839" y="1679530"/>
            <a:ext cx="2323575" cy="17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3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0431" y="262551"/>
            <a:ext cx="7304087" cy="442204"/>
          </a:xfrm>
        </p:spPr>
        <p:txBody>
          <a:bodyPr/>
          <a:lstStyle/>
          <a:p>
            <a:r>
              <a:rPr lang="cs-CZ" sz="2400" dirty="0" smtClean="0"/>
              <a:t>Vazba a přilnavost k podložce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7175" y="776995"/>
            <a:ext cx="8686800" cy="4659355"/>
          </a:xfrm>
        </p:spPr>
        <p:txBody>
          <a:bodyPr/>
          <a:lstStyle/>
          <a:p>
            <a:pPr marL="0" indent="0">
              <a:buNone/>
            </a:pPr>
            <a:r>
              <a:rPr lang="cs-CZ" sz="1800" b="1" dirty="0" smtClean="0">
                <a:solidFill>
                  <a:srgbClr val="000000"/>
                </a:solidFill>
              </a:rPr>
              <a:t>Je </a:t>
            </a:r>
            <a:r>
              <a:rPr lang="cs-CZ" sz="1800" b="1" dirty="0">
                <a:solidFill>
                  <a:srgbClr val="000000"/>
                </a:solidFill>
              </a:rPr>
              <a:t>jedním z faktorů nejvíce ovlivňujících spolehlivost povlaku při provozním zatěžování</a:t>
            </a:r>
          </a:p>
          <a:p>
            <a:pPr marL="0" indent="0">
              <a:buNone/>
            </a:pPr>
            <a:endParaRPr lang="cs-CZ" sz="1800" dirty="0" smtClean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r>
              <a:rPr lang="cs-CZ" sz="1800" b="1" dirty="0" smtClean="0">
                <a:solidFill>
                  <a:srgbClr val="000000"/>
                </a:solidFill>
              </a:rPr>
              <a:t>Adheze </a:t>
            </a:r>
            <a:r>
              <a:rPr lang="cs-CZ" sz="1800" b="1" dirty="0">
                <a:solidFill>
                  <a:srgbClr val="000000"/>
                </a:solidFill>
              </a:rPr>
              <a:t>(přilnavost) </a:t>
            </a:r>
            <a:r>
              <a:rPr lang="cs-CZ" sz="1800" dirty="0">
                <a:solidFill>
                  <a:srgbClr val="000000"/>
                </a:solidFill>
              </a:rPr>
              <a:t>povlaku k substrátu i vzájemná koheze jednotlivých </a:t>
            </a:r>
            <a:r>
              <a:rPr lang="cs-CZ" sz="1800" dirty="0" err="1">
                <a:solidFill>
                  <a:srgbClr val="000000"/>
                </a:solidFill>
              </a:rPr>
              <a:t>splatů</a:t>
            </a:r>
            <a:r>
              <a:rPr lang="cs-CZ" sz="1800" dirty="0">
                <a:solidFill>
                  <a:srgbClr val="000000"/>
                </a:solidFill>
              </a:rPr>
              <a:t> je ovlivněna:</a:t>
            </a:r>
          </a:p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</a:rPr>
              <a:t>▪ Mechanickým zakotvením </a:t>
            </a:r>
          </a:p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</a:rPr>
              <a:t>▪ Meziatomovými vazbami </a:t>
            </a:r>
          </a:p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</a:rPr>
              <a:t>▪ Vznikem lokálních svarů </a:t>
            </a:r>
          </a:p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</a:rPr>
              <a:t>▪ Difusí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36" y="1868119"/>
            <a:ext cx="5355511" cy="3827405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7175" y="5695524"/>
            <a:ext cx="3409478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r>
              <a:rPr lang="cs-CZ" dirty="0" smtClean="0">
                <a:solidFill>
                  <a:srgbClr val="000000"/>
                </a:solidFill>
                <a:latin typeface="+mn-lt"/>
              </a:rPr>
              <a:t>adheze </a:t>
            </a:r>
            <a:r>
              <a:rPr lang="cs-CZ" dirty="0">
                <a:solidFill>
                  <a:srgbClr val="000000"/>
                </a:solidFill>
                <a:latin typeface="+mn-lt"/>
              </a:rPr>
              <a:t>povlaku k substrátu i vzájemná koheze </a:t>
            </a:r>
            <a:r>
              <a:rPr lang="cs-CZ" dirty="0" err="1">
                <a:solidFill>
                  <a:srgbClr val="000000"/>
                </a:solidFill>
                <a:latin typeface="+mn-lt"/>
              </a:rPr>
              <a:t>splatů</a:t>
            </a:r>
            <a:r>
              <a:rPr lang="cs-CZ" dirty="0">
                <a:solidFill>
                  <a:srgbClr val="000000"/>
                </a:solidFill>
                <a:latin typeface="+mn-lt"/>
              </a:rPr>
              <a:t> je dána mechanickým zakotvením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562473" y="5773031"/>
            <a:ext cx="4381501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r>
              <a:rPr lang="cs-CZ" dirty="0" smtClean="0">
                <a:solidFill>
                  <a:srgbClr val="000000"/>
                </a:solidFill>
                <a:latin typeface="+mn-lt"/>
              </a:rPr>
              <a:t>před </a:t>
            </a:r>
            <a:r>
              <a:rPr lang="cs-CZ" dirty="0">
                <a:solidFill>
                  <a:srgbClr val="000000"/>
                </a:solidFill>
                <a:latin typeface="+mn-lt"/>
              </a:rPr>
              <a:t>nástřikem je povrch substrátu zdrsněn tryskáním a zbaven případných nečistot či oxidů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86" y="3287867"/>
            <a:ext cx="26479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 smtClean="0"/>
              <a:t>Základní charakteristiky jednotlivých technologií, používané materiály a typické vlastnosti povlaků</a:t>
            </a:r>
            <a:endParaRPr lang="cs-CZ" sz="2400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144" y="1247775"/>
            <a:ext cx="8430661" cy="5262563"/>
          </a:xfrm>
          <a:prstGeom prst="rect">
            <a:avLst/>
          </a:prstGeo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00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Obrábění žárových nástřiků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6" name="Zástupný symbol pro obsah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86" y="3666653"/>
            <a:ext cx="5540680" cy="22314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908039" y="1244792"/>
            <a:ext cx="4381501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r>
              <a:rPr lang="cs-CZ" sz="1600" b="1" dirty="0" smtClean="0">
                <a:solidFill>
                  <a:srgbClr val="000000"/>
                </a:solidFill>
                <a:latin typeface="+mn-lt"/>
              </a:rPr>
              <a:t>Volba řezného nástroje a řezných podmínek</a:t>
            </a:r>
            <a:endParaRPr lang="cs-CZ" sz="1600" b="1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" name="Obrázek 7"/>
          <p:cNvPicPr/>
          <p:nvPr/>
        </p:nvPicPr>
        <p:blipFill>
          <a:blip r:embed="rId3"/>
          <a:stretch>
            <a:fillRect/>
          </a:stretch>
        </p:blipFill>
        <p:spPr>
          <a:xfrm>
            <a:off x="7309625" y="2270016"/>
            <a:ext cx="1430055" cy="1410719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367" y="2027432"/>
            <a:ext cx="1754292" cy="147235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5513" y="4381600"/>
            <a:ext cx="2384167" cy="19508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Obdélník 8"/>
          <p:cNvSpPr/>
          <p:nvPr/>
        </p:nvSpPr>
        <p:spPr>
          <a:xfrm>
            <a:off x="433524" y="1440454"/>
            <a:ext cx="47510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Metco</a:t>
            </a:r>
            <a:r>
              <a:rPr lang="cs-CZ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81 </a:t>
            </a:r>
            <a:r>
              <a:rPr lang="cs-CZ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VF-NS</a:t>
            </a:r>
          </a:p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Smě karbidu 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chromu a 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prášku 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niklu a chromu. </a:t>
            </a:r>
            <a:endParaRPr lang="cs-CZ" dirty="0" smtClean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Chemické 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složení je 75 % Cr</a:t>
            </a:r>
            <a:r>
              <a:rPr lang="cs-CZ" baseline="-25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cs-CZ" baseline="-25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20 % Ni a 5 % </a:t>
            </a:r>
            <a:r>
              <a:rPr lang="cs-CZ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cs-CZ" dirty="0" smtClean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Metoda plazmového 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nástřiku systémem </a:t>
            </a:r>
            <a:r>
              <a:rPr lang="cs-CZ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Meteo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Plasma </a:t>
            </a:r>
            <a:r>
              <a:rPr lang="cs-CZ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Flame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Spray</a:t>
            </a:r>
            <a:r>
              <a:rPr lang="cs-CZ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Systems. </a:t>
            </a:r>
            <a:endParaRPr lang="cs-CZ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8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-sablona">
  <a:themeElements>
    <a:clrScheme name="VŠB-TUO New Style">
      <a:dk1>
        <a:srgbClr val="107732"/>
      </a:dk1>
      <a:lt1>
        <a:srgbClr val="FFFFFF"/>
      </a:lt1>
      <a:dk2>
        <a:srgbClr val="EB6A0A"/>
      </a:dk2>
      <a:lt2>
        <a:srgbClr val="4D4D4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B6A0A"/>
      </a:hlink>
      <a:folHlink>
        <a:srgbClr val="EB6A0A"/>
      </a:folHlink>
    </a:clrScheme>
    <a:fontScheme name="VŠB-TUO New Style">
      <a:majorFont>
        <a:latin typeface="Cillian"/>
        <a:ea typeface=""/>
        <a:cs typeface=""/>
      </a:majorFont>
      <a:minorFont>
        <a:latin typeface="Cilli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r">
          <a:defRPr sz="19900" b="1" dirty="0" smtClean="0">
            <a:solidFill>
              <a:schemeClr val="bg2">
                <a:lumMod val="20000"/>
                <a:lumOff val="80000"/>
              </a:schemeClr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5390</TotalTime>
  <Words>422</Words>
  <Application>Microsoft Office PowerPoint</Application>
  <PresentationFormat>Předvádění na obrazovce (4:3)</PresentationFormat>
  <Paragraphs>95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8" baseType="lpstr">
      <vt:lpstr>ＭＳ Ｐゴシック</vt:lpstr>
      <vt:lpstr>Arial</vt:lpstr>
      <vt:lpstr>Calibri</vt:lpstr>
      <vt:lpstr>Cillian</vt:lpstr>
      <vt:lpstr>Times New Roman</vt:lpstr>
      <vt:lpstr>Wingdings</vt:lpstr>
      <vt:lpstr>prezentace-sablona</vt:lpstr>
      <vt:lpstr>JAKÉ BYLY STÁŽE NA VYNIKAJÍCÍCH INSTITUCÍCH V ZAHRANIČÍ 5</vt:lpstr>
      <vt:lpstr>Prezentace aplikace PowerPoint</vt:lpstr>
      <vt:lpstr>Prezentace aplikace PowerPoint</vt:lpstr>
      <vt:lpstr>Příklady použití plazmových nástřiků</vt:lpstr>
      <vt:lpstr>Teorie žárových nástřiků Princip vytváření</vt:lpstr>
      <vt:lpstr>Struktura žárového nástřiku</vt:lpstr>
      <vt:lpstr>Vazba a přilnavost k podložce</vt:lpstr>
      <vt:lpstr>Základní charakteristiky jednotlivých technologií, používané materiály a typické vlastnosti povlaků</vt:lpstr>
      <vt:lpstr>Obrábění žárových nástřiků</vt:lpstr>
      <vt:lpstr>Cíle experimentální činnosti: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vypadá stáž na špičkových zahraničních institucích?</dc:title>
  <dc:creator>Lenka</dc:creator>
  <cp:lastModifiedBy>Tomáš Zlámal</cp:lastModifiedBy>
  <cp:revision>319</cp:revision>
  <cp:lastPrinted>2014-10-21T14:28:57Z</cp:lastPrinted>
  <dcterms:created xsi:type="dcterms:W3CDTF">2012-11-01T17:22:19Z</dcterms:created>
  <dcterms:modified xsi:type="dcterms:W3CDTF">2014-10-21T17:18:29Z</dcterms:modified>
</cp:coreProperties>
</file>