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74" r:id="rId4"/>
    <p:sldId id="281" r:id="rId5"/>
    <p:sldId id="278" r:id="rId6"/>
    <p:sldId id="270" r:id="rId7"/>
    <p:sldId id="276" r:id="rId8"/>
    <p:sldId id="271" r:id="rId9"/>
    <p:sldId id="257" r:id="rId10"/>
    <p:sldId id="268" r:id="rId11"/>
    <p:sldId id="272" r:id="rId12"/>
    <p:sldId id="273" r:id="rId13"/>
    <p:sldId id="275" r:id="rId14"/>
    <p:sldId id="280" r:id="rId15"/>
    <p:sldId id="265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5" autoAdjust="0"/>
    <p:restoredTop sz="94660"/>
  </p:normalViewPr>
  <p:slideViewPr>
    <p:cSldViewPr>
      <p:cViewPr>
        <p:scale>
          <a:sx n="50" d="100"/>
          <a:sy n="50" d="100"/>
        </p:scale>
        <p:origin x="-1746" y="-1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uhlý trojuho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ľná form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ľná form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ľná form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ovná spojnic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dátum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Výlož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ýlož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Voľná form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ľná form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uhlý trojuho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Rovná spojnic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ýlož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ýlož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ľná form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ľná form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uhlý trojuho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Rovná spojnic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nadpi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0" name="Zástupný symbol tex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F8F27B0-90F5-41DA-9F42-2F9CB3D3FC3E}" type="datetimeFigureOut">
              <a:rPr lang="sk-SK" smtClean="0"/>
              <a:pPr/>
              <a:t>22. 10. 2014</a:t>
            </a:fld>
            <a:endParaRPr lang="sk-SK"/>
          </a:p>
        </p:txBody>
      </p:sp>
      <p:sp>
        <p:nvSpPr>
          <p:cNvPr id="22" name="Zástupný symbol päty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54C5756-3567-4F26-AA95-F76C6438B6A3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2780928"/>
            <a:ext cx="7772400" cy="1296144"/>
          </a:xfrm>
        </p:spPr>
        <p:txBody>
          <a:bodyPr>
            <a:normAutofit/>
          </a:bodyPr>
          <a:lstStyle/>
          <a:p>
            <a:pPr algn="ctr"/>
            <a:r>
              <a:rPr lang="cs-CZ" sz="3600" dirty="0"/>
              <a:t>Integrita povrchu po </a:t>
            </a:r>
            <a:r>
              <a:rPr lang="cs-CZ" sz="3600" dirty="0" smtClean="0"/>
              <a:t>obrábění </a:t>
            </a:r>
            <a:r>
              <a:rPr lang="cs-CZ" sz="3600" dirty="0"/>
              <a:t>plazmovým </a:t>
            </a:r>
            <a:r>
              <a:rPr lang="cs-CZ" sz="3600" dirty="0" smtClean="0"/>
              <a:t>paprskem.</a:t>
            </a:r>
            <a:endParaRPr lang="sk-SK" sz="3600" b="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FS_znak_CMY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4664"/>
            <a:ext cx="19446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8" descr="C:\Users\MARA\Desktop\logo_esf-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620688"/>
            <a:ext cx="5400600" cy="99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dnadpis 2"/>
          <p:cNvSpPr txBox="1">
            <a:spLocks/>
          </p:cNvSpPr>
          <p:nvPr/>
        </p:nvSpPr>
        <p:spPr>
          <a:xfrm>
            <a:off x="2699791" y="4365104"/>
            <a:ext cx="3892701" cy="598376"/>
          </a:xfrm>
          <a:prstGeom prst="rect">
            <a:avLst/>
          </a:prstGeom>
        </p:spPr>
        <p:txBody>
          <a:bodyPr vert="horz" lIns="45720" rIns="45720">
            <a:norm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</a:pPr>
            <a:r>
              <a:rPr lang="cs-CZ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Workshop „ INTEGRITA“</a:t>
            </a:r>
          </a:p>
          <a:p>
            <a:endParaRPr lang="sk-SK" dirty="0"/>
          </a:p>
        </p:txBody>
      </p:sp>
      <p:sp>
        <p:nvSpPr>
          <p:cNvPr id="8" name="Podnadpis 2"/>
          <p:cNvSpPr txBox="1">
            <a:spLocks/>
          </p:cNvSpPr>
          <p:nvPr/>
        </p:nvSpPr>
        <p:spPr>
          <a:xfrm>
            <a:off x="179512" y="5805264"/>
            <a:ext cx="8784976" cy="720080"/>
          </a:xfrm>
          <a:prstGeom prst="rect">
            <a:avLst/>
          </a:prstGeom>
        </p:spPr>
        <p:txBody>
          <a:bodyPr vert="horz" lIns="45720" rIns="45720">
            <a:normAutofit fontScale="92500"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80000"/>
              </a:lnSpc>
            </a:pPr>
            <a:r>
              <a:rPr lang="cs-CZ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Ondřej Mizera					VŠB-TU Ostrava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cs-CZ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22.10.2014</a:t>
            </a:r>
          </a:p>
          <a:p>
            <a:pPr algn="l"/>
            <a:endParaRPr lang="sk-SK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04664"/>
            <a:ext cx="7277892" cy="5458420"/>
          </a:xfrm>
        </p:spPr>
      </p:pic>
      <p:sp>
        <p:nvSpPr>
          <p:cNvPr id="2" name="Obdélník 1"/>
          <p:cNvSpPr/>
          <p:nvPr/>
        </p:nvSpPr>
        <p:spPr>
          <a:xfrm>
            <a:off x="2483768" y="5949280"/>
            <a:ext cx="54601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dirty="0" smtClean="0"/>
              <a:t>Obr. 9   3D Souřadnicový </a:t>
            </a:r>
            <a:r>
              <a:rPr lang="cs-CZ" sz="1400" dirty="0"/>
              <a:t>M</a:t>
            </a:r>
            <a:r>
              <a:rPr lang="cs-CZ" sz="1400" dirty="0" smtClean="0"/>
              <a:t>ěřící Stroj </a:t>
            </a:r>
            <a:r>
              <a:rPr lang="cs-CZ" sz="1400" dirty="0" err="1"/>
              <a:t>ThomePräzision</a:t>
            </a:r>
            <a:r>
              <a:rPr lang="cs-CZ" sz="1400" dirty="0"/>
              <a:t> </a:t>
            </a:r>
            <a:r>
              <a:rPr lang="cs-CZ" sz="1400" dirty="0" smtClean="0"/>
              <a:t>Rapid 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xmlns="" val="163300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cs-CZ" sz="16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1600" dirty="0" smtClean="0"/>
              <a:t>Při  proměřování  řezných hran jsme zjišťovali:</a:t>
            </a:r>
          </a:p>
          <a:p>
            <a:pPr marL="712788" indent="-169863" algn="just">
              <a:buFont typeface="Arial" panose="020B0604020202020204" pitchFamily="34" charset="0"/>
              <a:buChar char="•"/>
            </a:pPr>
            <a:r>
              <a:rPr lang="cs-CZ" sz="1600" dirty="0"/>
              <a:t>K</a:t>
            </a:r>
            <a:r>
              <a:rPr lang="cs-CZ" sz="1600" dirty="0" smtClean="0"/>
              <a:t>valitu  drsnosti  povrchu.</a:t>
            </a:r>
            <a:endParaRPr lang="cs-CZ" sz="1600" dirty="0"/>
          </a:p>
          <a:p>
            <a:pPr marL="712788" indent="-169863" algn="just">
              <a:buFont typeface="Arial" panose="020B0604020202020204" pitchFamily="34" charset="0"/>
              <a:buChar char="•"/>
            </a:pPr>
            <a:r>
              <a:rPr lang="cs-CZ" sz="1600" dirty="0" smtClean="0"/>
              <a:t>Nerovnost řezu při různých teplotách řezání. 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1600" dirty="0" smtClean="0"/>
              <a:t>Veškeré   měření   bylo  prováděno:</a:t>
            </a:r>
          </a:p>
          <a:p>
            <a:pPr marL="712788" indent="-169863">
              <a:buFont typeface="Arial" panose="020B0604020202020204" pitchFamily="34" charset="0"/>
              <a:buChar char="•"/>
            </a:pPr>
            <a:r>
              <a:rPr lang="cs-CZ" sz="1600" dirty="0" smtClean="0"/>
              <a:t>3D souřadnicovém stroji </a:t>
            </a:r>
            <a:r>
              <a:rPr lang="cs-CZ" sz="1600" dirty="0" err="1" smtClean="0"/>
              <a:t>ThomePräzision</a:t>
            </a:r>
            <a:r>
              <a:rPr lang="cs-CZ" sz="1600" dirty="0" smtClean="0"/>
              <a:t> Rapid.</a:t>
            </a:r>
          </a:p>
          <a:p>
            <a:pPr marL="712788" indent="-169863">
              <a:buFont typeface="Arial" panose="020B0604020202020204" pitchFamily="34" charset="0"/>
              <a:buChar char="•"/>
            </a:pPr>
            <a:r>
              <a:rPr lang="cs-CZ" sz="1600" dirty="0" smtClean="0"/>
              <a:t>S otočnou hlavou </a:t>
            </a:r>
            <a:r>
              <a:rPr lang="cs-CZ" sz="1600" dirty="0" err="1" smtClean="0"/>
              <a:t>Renishaw</a:t>
            </a:r>
            <a:r>
              <a:rPr lang="cs-CZ" sz="1600" dirty="0" smtClean="0"/>
              <a:t>  PH 10T.</a:t>
            </a:r>
          </a:p>
          <a:p>
            <a:pPr marL="712788" indent="-169863">
              <a:buFont typeface="Arial" panose="020B0604020202020204" pitchFamily="34" charset="0"/>
              <a:buChar char="•"/>
            </a:pPr>
            <a:r>
              <a:rPr lang="cs-CZ" sz="1600" dirty="0" smtClean="0"/>
              <a:t>přímým kuličkovým dotykem o poloměru 180º</a:t>
            </a:r>
          </a:p>
          <a:p>
            <a:pPr marL="712788" indent="-169863">
              <a:buFont typeface="Arial" panose="020B0604020202020204" pitchFamily="34" charset="0"/>
              <a:buChar char="•"/>
            </a:pPr>
            <a:r>
              <a:rPr lang="cs-CZ" sz="1600" dirty="0" smtClean="0"/>
              <a:t>Průměr kuličky </a:t>
            </a:r>
            <a:r>
              <a:rPr lang="cs-CZ" sz="1600" dirty="0" err="1" smtClean="0"/>
              <a:t>ød</a:t>
            </a:r>
            <a:r>
              <a:rPr lang="cs-CZ" sz="1600" dirty="0" smtClean="0"/>
              <a:t> = </a:t>
            </a:r>
            <a:r>
              <a:rPr lang="cs-CZ" sz="1600" dirty="0"/>
              <a:t>5</a:t>
            </a:r>
            <a:r>
              <a:rPr lang="cs-CZ" sz="1600" dirty="0" smtClean="0"/>
              <a:t> mm.</a:t>
            </a:r>
          </a:p>
          <a:p>
            <a:pPr marL="712788" indent="-169863">
              <a:buFont typeface="Arial" panose="020B0604020202020204" pitchFamily="34" charset="0"/>
              <a:buChar char="•"/>
            </a:pPr>
            <a:r>
              <a:rPr lang="cs-CZ" sz="1600" dirty="0" smtClean="0"/>
              <a:t>Kontaktní sonda TP20.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6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sk-SK" sz="1600" dirty="0" smtClean="0"/>
              <a:t>Ovládací softvér: </a:t>
            </a:r>
            <a:r>
              <a:rPr lang="sk-SK" sz="1600" dirty="0" err="1" smtClean="0"/>
              <a:t>Metrolog</a:t>
            </a:r>
            <a:r>
              <a:rPr lang="sk-SK" sz="1600" dirty="0" smtClean="0"/>
              <a:t> XG</a:t>
            </a:r>
            <a:r>
              <a:rPr lang="sk-SK" sz="1600" dirty="0"/>
              <a:t>.</a:t>
            </a:r>
            <a:endParaRPr lang="cs-CZ" sz="1600" dirty="0" smtClean="0"/>
          </a:p>
        </p:txBody>
      </p:sp>
      <p:pic>
        <p:nvPicPr>
          <p:cNvPr id="3074" name="Picture 2" descr="http://www.renishaw.com/media/img/gen/5863a84c9a394254beee5f28aac7ae5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0997" y="299745"/>
            <a:ext cx="3018817" cy="54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868144" y="5804768"/>
            <a:ext cx="32758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 Obr. 10   Snímací hlava: typ PH10T</a:t>
            </a:r>
          </a:p>
        </p:txBody>
      </p:sp>
    </p:spTree>
    <p:extLst>
      <p:ext uri="{BB962C8B-B14F-4D97-AF65-F5344CB8AC3E}">
        <p14:creationId xmlns:p14="http://schemas.microsoft.com/office/powerpoint/2010/main" xmlns="" val="34421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88640"/>
            <a:ext cx="4421575" cy="3046152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01442"/>
            <a:ext cx="4104456" cy="3078338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129843" y="3429000"/>
            <a:ext cx="42292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/>
              <a:t>Obr.11   Měření řezu při naklonění</a:t>
            </a:r>
            <a:endParaRPr lang="cs-CZ" sz="1400" dirty="0"/>
          </a:p>
        </p:txBody>
      </p:sp>
      <p:sp>
        <p:nvSpPr>
          <p:cNvPr id="3" name="Obdélník 2"/>
          <p:cNvSpPr/>
          <p:nvPr/>
        </p:nvSpPr>
        <p:spPr>
          <a:xfrm>
            <a:off x="4628378" y="3421463"/>
            <a:ext cx="4408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/>
              <a:t>Obr.12   Měření rozměrů v místě řezaného povrchu  </a:t>
            </a:r>
            <a:endParaRPr lang="cs-CZ" sz="1400" dirty="0"/>
          </a:p>
        </p:txBody>
      </p:sp>
      <p:sp>
        <p:nvSpPr>
          <p:cNvPr id="6" name="Obdélník 5"/>
          <p:cNvSpPr/>
          <p:nvPr/>
        </p:nvSpPr>
        <p:spPr>
          <a:xfrm>
            <a:off x="179512" y="4149080"/>
            <a:ext cx="41795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 smtClean="0"/>
              <a:t>Na jednotlivý stranách se kontrolovala kolmost hrany, řezané plochy,  jestli nedošlo k deformaci, nebo nevznikly bubliny na rozích či prohlubeň ve stěně materiálu.</a:t>
            </a:r>
            <a:endParaRPr lang="cs-CZ" sz="1600" dirty="0"/>
          </a:p>
        </p:txBody>
      </p:sp>
      <p:sp>
        <p:nvSpPr>
          <p:cNvPr id="7" name="Obdélník 6"/>
          <p:cNvSpPr/>
          <p:nvPr/>
        </p:nvSpPr>
        <p:spPr>
          <a:xfrm>
            <a:off x="4628378" y="4149079"/>
            <a:ext cx="42641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 smtClean="0"/>
              <a:t>Měření povrchu odřezané plochy při nerovnoměrné odřezané části, které nastávají nepřesným nastavením řezacího stroje. </a:t>
            </a:r>
            <a:endParaRPr lang="cs-CZ" sz="1600" dirty="0"/>
          </a:p>
          <a:p>
            <a:pPr algn="ctr"/>
            <a:r>
              <a:rPr lang="cs-CZ" sz="1600" dirty="0" smtClean="0"/>
              <a:t>Vplývá nato proces řezání - jak teplota, tak i rychlost posuvu plazmového měřáku.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xmlns="" val="283720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24847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ea typeface="Times New Roman" pitchFamily="18" charset="0"/>
              </a:rPr>
              <a:t>Součástí </a:t>
            </a:r>
            <a:r>
              <a:rPr lang="cs-CZ" altLang="cs-CZ" sz="1600" dirty="0">
                <a:ea typeface="Times New Roman" pitchFamily="18" charset="0"/>
              </a:rPr>
              <a:t>mé </a:t>
            </a:r>
            <a:r>
              <a:rPr lang="cs-CZ" altLang="cs-CZ" sz="1600" dirty="0" smtClean="0">
                <a:ea typeface="Times New Roman" pitchFamily="18" charset="0"/>
              </a:rPr>
              <a:t>práce </a:t>
            </a:r>
            <a:r>
              <a:rPr lang="cs-CZ" altLang="cs-CZ" sz="1600" dirty="0">
                <a:ea typeface="Times New Roman" pitchFamily="18" charset="0"/>
              </a:rPr>
              <a:t>je vyhodnocení </a:t>
            </a:r>
            <a:r>
              <a:rPr lang="cs-CZ" altLang="cs-CZ" sz="1600" dirty="0" smtClean="0">
                <a:ea typeface="Times New Roman" pitchFamily="18" charset="0"/>
              </a:rPr>
              <a:t>naměřených </a:t>
            </a:r>
            <a:r>
              <a:rPr lang="cs-CZ" altLang="cs-CZ" sz="1600" dirty="0">
                <a:ea typeface="Times New Roman" pitchFamily="18" charset="0"/>
              </a:rPr>
              <a:t>protokolů a současné zhodnocení CAM </a:t>
            </a:r>
            <a:r>
              <a:rPr lang="cs-CZ" altLang="cs-CZ" sz="1600" dirty="0" smtClean="0">
                <a:ea typeface="Times New Roman" pitchFamily="18" charset="0"/>
              </a:rPr>
              <a:t>aplikací. V</a:t>
            </a:r>
            <a:r>
              <a:rPr lang="cs-CZ" altLang="cs-CZ" sz="1600" dirty="0">
                <a:ea typeface="Times New Roman" pitchFamily="18" charset="0"/>
              </a:rPr>
              <a:t> rámci projektu Integrita povrchu jsem ve dnech 27. dubna až 10. května 2014 provedl měření geometrické přesnosti obrobených experimentálních dílů. Toto měření bylo nezbytné pro zpracování </a:t>
            </a:r>
            <a:r>
              <a:rPr lang="cs-CZ" altLang="cs-CZ" sz="1600" dirty="0" smtClean="0">
                <a:ea typeface="Times New Roman" pitchFamily="18" charset="0"/>
              </a:rPr>
              <a:t>naměřených </a:t>
            </a:r>
            <a:r>
              <a:rPr lang="cs-CZ" altLang="cs-CZ" sz="1600" dirty="0">
                <a:ea typeface="Times New Roman" pitchFamily="18" charset="0"/>
              </a:rPr>
              <a:t>protokolů pro vyhodnocení dat obrobených součástí. Měření bylo provedeno pomocí měřících zařízení v laboratořích Fakulty výrobních technologií se sídlem v </a:t>
            </a:r>
            <a:r>
              <a:rPr lang="cs-CZ" altLang="cs-CZ" sz="1600" dirty="0" smtClean="0">
                <a:ea typeface="Times New Roman" pitchFamily="18" charset="0"/>
              </a:rPr>
              <a:t>Prešově.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6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1600" dirty="0" smtClean="0"/>
              <a:t>Bylo provedeno měření geometrické přesnosti a tyto parametry : kruhovitost, kolmost, rovinnost, rovnoběžnost, souosost a sklon. Díky získaným a naměřeným datům  obrobitelných dílů je možní dále pokračovat ve výzkumné činnosti a ve zpracovávání bakalářské práce . Po měření obrobených kusů následovalo zpracovávání naměřených dat a jejich vyhodnocování bylo konzultováno z doc. Ing Michalem </a:t>
            </a:r>
            <a:r>
              <a:rPr lang="cs-CZ" sz="1600" dirty="0" err="1" smtClean="0"/>
              <a:t>Hatalou</a:t>
            </a:r>
            <a:r>
              <a:rPr lang="cs-CZ" sz="1600" dirty="0" smtClean="0"/>
              <a:t>, PhD.</a:t>
            </a:r>
          </a:p>
        </p:txBody>
      </p:sp>
      <p:sp>
        <p:nvSpPr>
          <p:cNvPr id="3" name="Nadpis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850106"/>
          </a:xfrm>
        </p:spPr>
        <p:txBody>
          <a:bodyPr>
            <a:normAutofit/>
          </a:bodyPr>
          <a:lstStyle/>
          <a:p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Závěr</a:t>
            </a:r>
            <a:endParaRPr lang="cs-CZ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4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 txBox="1">
            <a:spLocks/>
          </p:cNvSpPr>
          <p:nvPr/>
        </p:nvSpPr>
        <p:spPr>
          <a:xfrm>
            <a:off x="323528" y="1124744"/>
            <a:ext cx="8229600" cy="430649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cs-CZ" sz="1600" dirty="0" smtClean="0">
                <a:solidFill>
                  <a:schemeClr val="tx1"/>
                </a:solidFill>
                <a:effectLst/>
              </a:rPr>
              <a:t>Poděkováni patří </a:t>
            </a:r>
            <a:r>
              <a:rPr lang="sk-SK" sz="1600" dirty="0">
                <a:solidFill>
                  <a:schemeClr val="tx1"/>
                </a:solidFill>
                <a:effectLst/>
              </a:rPr>
              <a:t>KVT – Katedra </a:t>
            </a:r>
            <a:r>
              <a:rPr lang="sk-SK" sz="1600" dirty="0" smtClean="0">
                <a:solidFill>
                  <a:schemeClr val="tx1"/>
                </a:solidFill>
                <a:effectLst/>
              </a:rPr>
              <a:t>výrobních technologií a pánovi doc. Michalovi Hatalovi, PhD. </a:t>
            </a:r>
            <a:r>
              <a:rPr lang="sk-SK" sz="1600" dirty="0">
                <a:solidFill>
                  <a:schemeClr val="tx1"/>
                </a:solidFill>
                <a:effectLst/>
              </a:rPr>
              <a:t>z</a:t>
            </a:r>
            <a:r>
              <a:rPr lang="sk-SK" sz="1600" dirty="0" smtClean="0">
                <a:solidFill>
                  <a:schemeClr val="tx1"/>
                </a:solidFill>
                <a:effectLst/>
              </a:rPr>
              <a:t>a vstřícnost pri podávání informácí a provádění jednotlivými laboratořemi. 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sk-SK" sz="1600" dirty="0" smtClean="0">
                <a:solidFill>
                  <a:schemeClr val="tx1"/>
                </a:solidFill>
                <a:effectLst/>
              </a:rPr>
              <a:t>Poděkování patří projektu:  </a:t>
            </a:r>
            <a:r>
              <a:rPr lang="cs-CZ" sz="1600" dirty="0" smtClean="0">
                <a:solidFill>
                  <a:schemeClr val="tx1"/>
                </a:solidFill>
                <a:effectLst/>
              </a:rPr>
              <a:t>Systém  vzdělávání  pro  personální  zabezpečení výzkumu  a  vývoje  v  oblasti  moderního  trendu  povrchového  inženýrství - integrity povrchu.</a:t>
            </a:r>
            <a:br>
              <a:rPr lang="cs-CZ" sz="1600" dirty="0" smtClean="0">
                <a:solidFill>
                  <a:schemeClr val="tx1"/>
                </a:solidFill>
                <a:effectLst/>
              </a:rPr>
            </a:br>
            <a:r>
              <a:rPr lang="cs-CZ" sz="1600" dirty="0" smtClean="0">
                <a:solidFill>
                  <a:schemeClr val="tx1"/>
                </a:solidFill>
                <a:effectLst/>
              </a:rPr>
              <a:t>registrační číslo: CZ.1.07/2.3.00/20.0037,</a:t>
            </a:r>
            <a:br>
              <a:rPr lang="cs-CZ" sz="1600" dirty="0" smtClean="0">
                <a:solidFill>
                  <a:schemeClr val="tx1"/>
                </a:solidFill>
                <a:effectLst/>
              </a:rPr>
            </a:br>
            <a:r>
              <a:rPr lang="cs-CZ" sz="1600" dirty="0" smtClean="0">
                <a:solidFill>
                  <a:schemeClr val="tx1"/>
                </a:solidFill>
                <a:effectLst/>
              </a:rPr>
              <a:t>který je realizován od 1. 11. 2011 do 31. 10. 2014.</a:t>
            </a:r>
          </a:p>
          <a:p>
            <a:pPr marL="285750" indent="-285750" algn="just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cs-CZ" sz="1600" dirty="0" smtClean="0">
                <a:solidFill>
                  <a:schemeClr val="tx1"/>
                </a:solidFill>
                <a:effectLst/>
              </a:rPr>
              <a:t>Poděkováni patří všem organizátorům, kteří připravili tento projekt </a:t>
            </a:r>
            <a:br>
              <a:rPr lang="cs-CZ" sz="1600" dirty="0" smtClean="0">
                <a:solidFill>
                  <a:schemeClr val="tx1"/>
                </a:solidFill>
                <a:effectLst/>
              </a:rPr>
            </a:br>
            <a:r>
              <a:rPr lang="cs-CZ" sz="1600" dirty="0" smtClean="0">
                <a:solidFill>
                  <a:schemeClr val="tx1"/>
                </a:solidFill>
                <a:effectLst/>
              </a:rPr>
              <a:t>a podíleli se na realizaci a spolupráci při návštěvě Fakulty výrobních technologií v Prešove.</a:t>
            </a:r>
            <a:r>
              <a:rPr lang="cs-CZ" sz="1600" dirty="0">
                <a:solidFill>
                  <a:schemeClr val="tx1"/>
                </a:solidFill>
                <a:effectLst/>
              </a:rPr>
              <a:t> </a:t>
            </a:r>
            <a:r>
              <a:rPr lang="cs-CZ" sz="1600" dirty="0" smtClean="0">
                <a:solidFill>
                  <a:schemeClr val="tx1"/>
                </a:solidFill>
                <a:effectLst/>
              </a:rPr>
              <a:t>A za školení na 3D Souřadnicovém měřicím stroji a jeho manipulací a přeměření různých součásti.</a:t>
            </a:r>
          </a:p>
          <a:p>
            <a:pPr algn="just">
              <a:spcBef>
                <a:spcPts val="1200"/>
              </a:spcBef>
              <a:buClr>
                <a:schemeClr val="accent1"/>
              </a:buClr>
            </a:pPr>
            <a:r>
              <a:rPr lang="cs-CZ" sz="1600" dirty="0" smtClean="0">
                <a:solidFill>
                  <a:schemeClr val="tx1"/>
                </a:solidFill>
              </a:rPr>
              <a:t/>
            </a:r>
            <a:br>
              <a:rPr lang="cs-CZ" sz="1600" dirty="0" smtClean="0">
                <a:solidFill>
                  <a:schemeClr val="tx1"/>
                </a:solidFill>
              </a:rPr>
            </a:br>
            <a:endParaRPr lang="cs-CZ" sz="1600" dirty="0">
              <a:solidFill>
                <a:schemeClr val="tx1"/>
              </a:solidFill>
            </a:endParaRPr>
          </a:p>
        </p:txBody>
      </p:sp>
      <p:sp>
        <p:nvSpPr>
          <p:cNvPr id="5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Poděkovaní</a:t>
            </a:r>
            <a:endParaRPr lang="cs-CZ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53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3140968"/>
            <a:ext cx="7772400" cy="2169586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 smtClean="0"/>
              <a:t>Děkuji za pozornost</a:t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>
                <a:sym typeface="Wingdings" pitchFamily="2" charset="2"/>
              </a:rPr>
              <a:t></a:t>
            </a:r>
            <a:br>
              <a:rPr lang="cs-CZ" dirty="0" smtClean="0">
                <a:sym typeface="Wingdings" pitchFamily="2" charset="2"/>
              </a:rPr>
            </a:b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Přehled informací o univerzitě a jednotlivých kateder.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D</a:t>
            </a:r>
            <a:r>
              <a:rPr lang="cs-CZ" dirty="0" smtClean="0"/>
              <a:t>ůvod návštěvy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Experiment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Všeobecný přehled o zkoumané  problematice, řezání plazmou.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Materiál a řezný nástroj.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Kontrola měření.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Závěr.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Poděkovaní.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Úvod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xmlns="" val="88141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23528" y="3768393"/>
            <a:ext cx="8229600" cy="2808312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1600" dirty="0" smtClean="0"/>
              <a:t>Fakulta výrobních technologií (FVT) se sídlem v Prešově je jedna z devítí fakult technické univerzity v Košicích, jedna z předních vysokých škol ve Slovenské Republice.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k-SK" sz="1600" dirty="0"/>
              <a:t>FVT je v </a:t>
            </a:r>
            <a:r>
              <a:rPr lang="sk-SK" sz="1600" dirty="0" smtClean="0"/>
              <a:t>součastnosti veřejná </a:t>
            </a:r>
            <a:r>
              <a:rPr lang="sk-SK" sz="1600" dirty="0"/>
              <a:t>vysoká škola, </a:t>
            </a:r>
            <a:r>
              <a:rPr lang="sk-SK" sz="1600" dirty="0" smtClean="0"/>
              <a:t>která </a:t>
            </a:r>
            <a:r>
              <a:rPr lang="sk-SK" sz="1600" dirty="0"/>
              <a:t>poskytuje </a:t>
            </a:r>
            <a:r>
              <a:rPr lang="sk-SK" sz="1600" dirty="0" smtClean="0"/>
              <a:t>kvalitní  vysokoškolské studium ve třech stupních </a:t>
            </a:r>
            <a:r>
              <a:rPr lang="sk-SK" sz="1600" dirty="0"/>
              <a:t>vysokoškolského </a:t>
            </a:r>
            <a:r>
              <a:rPr lang="sk-SK" sz="1600" dirty="0" smtClean="0"/>
              <a:t>vzdělání  (</a:t>
            </a:r>
            <a:r>
              <a:rPr lang="cs-CZ" sz="1600" dirty="0" smtClean="0"/>
              <a:t>bakalářský</a:t>
            </a:r>
            <a:r>
              <a:rPr lang="cs-CZ" sz="1600" dirty="0"/>
              <a:t>, inženýrský a </a:t>
            </a:r>
            <a:r>
              <a:rPr lang="cs-CZ" sz="1600" dirty="0" smtClean="0"/>
              <a:t>doktorandský)</a:t>
            </a:r>
            <a:r>
              <a:rPr lang="sk-SK" sz="1600" dirty="0" smtClean="0"/>
              <a:t> </a:t>
            </a:r>
            <a:r>
              <a:rPr lang="sk-SK" sz="1600" dirty="0"/>
              <a:t>a </a:t>
            </a:r>
            <a:r>
              <a:rPr lang="sk-SK" sz="1600" dirty="0" smtClean="0"/>
              <a:t>ve</a:t>
            </a:r>
            <a:r>
              <a:rPr lang="sk-SK" sz="1600" dirty="0"/>
              <a:t> </a:t>
            </a:r>
            <a:r>
              <a:rPr lang="sk-SK" sz="1600" dirty="0" smtClean="0"/>
              <a:t>třech </a:t>
            </a:r>
            <a:r>
              <a:rPr lang="sk-SK" sz="1600" dirty="0"/>
              <a:t>formách </a:t>
            </a:r>
            <a:r>
              <a:rPr lang="sk-SK" sz="1600" dirty="0" smtClean="0"/>
              <a:t>studia </a:t>
            </a:r>
            <a:r>
              <a:rPr lang="sk-SK" sz="1600" dirty="0"/>
              <a:t>(</a:t>
            </a:r>
            <a:r>
              <a:rPr lang="sk-SK" sz="1600" dirty="0" smtClean="0"/>
              <a:t>denní, externí, individualni )</a:t>
            </a:r>
            <a:r>
              <a:rPr lang="cs-CZ" sz="1600" dirty="0" smtClean="0"/>
              <a:t>.</a:t>
            </a:r>
            <a:endParaRPr lang="cs-CZ" sz="1600" dirty="0"/>
          </a:p>
          <a:p>
            <a:pPr algn="just"/>
            <a:endParaRPr lang="cs-CZ" sz="1600" dirty="0" smtClean="0"/>
          </a:p>
          <a:p>
            <a:endParaRPr lang="cs-CZ" sz="2400" dirty="0" smtClean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Informace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Obrázok 6" descr="C:\Users\HP\AppData\Local\Microsoft\Windows\INetCache\Content.Word\Fvt_fialovy_N_prehladny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1635" y="823602"/>
            <a:ext cx="1287780" cy="1345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15" descr="znak T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97548"/>
            <a:ext cx="450850" cy="452755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000450" y="1169982"/>
            <a:ext cx="353334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3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cs-CZ" sz="20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Fakulta výrobních technolgií </a:t>
            </a:r>
            <a:endParaRPr kumimoji="0" lang="cs-CZ" altLang="cs-CZ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3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k-SK" altLang="cs-CZ" sz="2000" dirty="0" smtClean="0">
                <a:solidFill>
                  <a:srgbClr val="5F497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</a:t>
            </a:r>
            <a:r>
              <a:rPr kumimoji="0" lang="sk-SK" altLang="cs-CZ" sz="20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sídlem v Prešove</a:t>
            </a:r>
            <a:endParaRPr kumimoji="0" lang="sk-SK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Obrázok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78" r="3432" b="6910"/>
          <a:stretch/>
        </p:blipFill>
        <p:spPr bwMode="auto">
          <a:xfrm>
            <a:off x="1187624" y="2166513"/>
            <a:ext cx="2671445" cy="17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Obrázok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6687" y="2300602"/>
            <a:ext cx="2343145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96385"/>
            <a:ext cx="3231515" cy="2289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127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sz="1600" dirty="0" smtClean="0"/>
              <a:t>FVT </a:t>
            </a:r>
            <a:r>
              <a:rPr lang="sk-SK" sz="1600" dirty="0"/>
              <a:t>je </a:t>
            </a:r>
            <a:r>
              <a:rPr lang="sk-SK" sz="1600" dirty="0" smtClean="0"/>
              <a:t>členěná </a:t>
            </a:r>
            <a:r>
              <a:rPr lang="sk-SK" sz="1600" dirty="0"/>
              <a:t>na </a:t>
            </a:r>
            <a:r>
              <a:rPr lang="sk-SK" sz="1600" dirty="0" smtClean="0"/>
              <a:t>3 ústavy, které v sobě zahrnují katedry: </a:t>
            </a:r>
          </a:p>
          <a:p>
            <a:pPr marL="622300" indent="-2603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sz="1600" dirty="0" smtClean="0"/>
              <a:t>Ústav </a:t>
            </a:r>
            <a:r>
              <a:rPr lang="sk-SK" sz="1600" dirty="0"/>
              <a:t>progresívnych </a:t>
            </a:r>
            <a:r>
              <a:rPr lang="sk-SK" sz="1600" dirty="0" smtClean="0"/>
              <a:t>technológií:</a:t>
            </a:r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KVT – </a:t>
            </a:r>
            <a:r>
              <a:rPr lang="sk-SK" sz="1600" dirty="0"/>
              <a:t>Katedra </a:t>
            </a:r>
            <a:r>
              <a:rPr lang="sk-SK" sz="1600" dirty="0" smtClean="0"/>
              <a:t>výrobních technologií.</a:t>
            </a:r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KMV – </a:t>
            </a:r>
            <a:r>
              <a:rPr lang="sk-SK" sz="1600" dirty="0"/>
              <a:t>Katedra </a:t>
            </a:r>
            <a:r>
              <a:rPr lang="sk-SK" sz="1600" dirty="0" smtClean="0"/>
              <a:t>managmentu výroby</a:t>
            </a:r>
            <a:r>
              <a:rPr lang="cs-CZ" sz="1600" dirty="0"/>
              <a:t>.</a:t>
            </a:r>
            <a:endParaRPr lang="sk-SK" sz="1600" dirty="0" smtClean="0"/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KPPVT - </a:t>
            </a:r>
            <a:r>
              <a:rPr lang="sk-SK" sz="1600" dirty="0"/>
              <a:t>Katedra </a:t>
            </a:r>
            <a:r>
              <a:rPr lang="sk-SK" sz="1600" dirty="0" smtClean="0"/>
              <a:t>počítačové podpory výrobních technologií.</a:t>
            </a:r>
          </a:p>
          <a:p>
            <a:pPr marL="622300" indent="-2603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sz="1600" dirty="0" smtClean="0"/>
              <a:t>Ústav výrobní techniky:</a:t>
            </a:r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KNTS – </a:t>
            </a:r>
            <a:r>
              <a:rPr lang="cs-CZ" sz="1600" dirty="0"/>
              <a:t>Katedra </a:t>
            </a:r>
            <a:r>
              <a:rPr lang="cs-CZ" sz="1600" dirty="0" smtClean="0"/>
              <a:t>navrhování technických systému.</a:t>
            </a:r>
            <a:endParaRPr lang="sk-SK" sz="1600" dirty="0" smtClean="0"/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KPVP - </a:t>
            </a:r>
            <a:r>
              <a:rPr lang="cs-CZ" sz="1600" dirty="0"/>
              <a:t>Katedra </a:t>
            </a:r>
            <a:r>
              <a:rPr lang="cs-CZ" sz="1600" dirty="0" smtClean="0"/>
              <a:t>provozu výrobních procesů.</a:t>
            </a:r>
            <a:endParaRPr lang="sk-SK" sz="1600" dirty="0" smtClean="0"/>
          </a:p>
          <a:p>
            <a:pPr marL="803275" indent="-180975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KPT - </a:t>
            </a:r>
            <a:r>
              <a:rPr lang="cs-CZ" sz="1600" dirty="0"/>
              <a:t>Katedra </a:t>
            </a:r>
            <a:r>
              <a:rPr lang="cs-CZ" sz="1600" dirty="0" smtClean="0"/>
              <a:t>procesní techniky.</a:t>
            </a:r>
            <a:endParaRPr lang="sk-SK" sz="1600" dirty="0" smtClean="0"/>
          </a:p>
          <a:p>
            <a:pPr marL="622300" indent="-2603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sz="1600" dirty="0" smtClean="0"/>
              <a:t>Ústav přírodních </a:t>
            </a:r>
            <a:r>
              <a:rPr lang="sk-SK" sz="1600" dirty="0"/>
              <a:t>a </a:t>
            </a:r>
            <a:r>
              <a:rPr lang="sk-SK" sz="1600" dirty="0" smtClean="0"/>
              <a:t>humanitních</a:t>
            </a:r>
            <a:r>
              <a:rPr lang="sk-SK" sz="1600" dirty="0"/>
              <a:t> </a:t>
            </a:r>
            <a:r>
              <a:rPr lang="sk-SK" sz="1600" dirty="0" smtClean="0"/>
              <a:t>věd:</a:t>
            </a:r>
          </a:p>
          <a:p>
            <a:pPr marL="9080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KMIK – </a:t>
            </a:r>
            <a:r>
              <a:rPr lang="cs-CZ" sz="1600" dirty="0"/>
              <a:t>Katedra matematiky, informatiky a </a:t>
            </a:r>
            <a:r>
              <a:rPr lang="cs-CZ" sz="1600" dirty="0" smtClean="0"/>
              <a:t>kybernetiky.</a:t>
            </a:r>
            <a:endParaRPr lang="sk-SK" sz="1600" dirty="0" smtClean="0"/>
          </a:p>
          <a:p>
            <a:pPr marL="9080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sk-SK" sz="1600" dirty="0" smtClean="0"/>
              <a:t>KHV – Katedra humanitních </a:t>
            </a:r>
            <a:r>
              <a:rPr lang="sk-SK" sz="1600" dirty="0" err="1" smtClean="0"/>
              <a:t>věd</a:t>
            </a:r>
            <a:r>
              <a:rPr lang="cs-CZ" sz="1600" dirty="0" smtClean="0"/>
              <a:t>.</a:t>
            </a:r>
            <a:endParaRPr lang="cs-CZ" sz="1600" dirty="0"/>
          </a:p>
          <a:p>
            <a:pPr>
              <a:buFont typeface="Wingdings" panose="05000000000000000000" pitchFamily="2" charset="2"/>
              <a:buChar char="Ø"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xmlns="" val="37776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5458611"/>
          </a:xfrm>
        </p:spPr>
        <p:txBody>
          <a:bodyPr/>
          <a:lstStyle/>
          <a:p>
            <a:pPr marL="630936" lvl="2" indent="0">
              <a:buNone/>
            </a:pPr>
            <a:endParaRPr lang="cs-CZ" sz="1600" dirty="0" smtClean="0"/>
          </a:p>
          <a:p>
            <a:pPr marL="433388" lvl="2" indent="-342900" algn="just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cs-CZ" sz="1600" dirty="0" smtClean="0"/>
              <a:t>KTV</a:t>
            </a:r>
            <a:r>
              <a:rPr lang="sk-SK" sz="1600" dirty="0" smtClean="0"/>
              <a:t>  -</a:t>
            </a:r>
            <a:r>
              <a:rPr lang="cs-CZ" sz="1600" dirty="0" smtClean="0"/>
              <a:t> </a:t>
            </a:r>
            <a:r>
              <a:rPr lang="cs-CZ" sz="1600" dirty="0"/>
              <a:t>se může pyšnit velkou vybaveností </a:t>
            </a:r>
            <a:r>
              <a:rPr lang="cs-CZ" sz="1600" dirty="0" smtClean="0"/>
              <a:t>laboratoří. </a:t>
            </a:r>
            <a:r>
              <a:rPr lang="cs-CZ" sz="1600" dirty="0"/>
              <a:t>Od </a:t>
            </a:r>
            <a:r>
              <a:rPr lang="cs-CZ" sz="1600" dirty="0" smtClean="0"/>
              <a:t>3D souřadnicového měřícího strojů </a:t>
            </a:r>
            <a:r>
              <a:rPr lang="cs-CZ" sz="1600" dirty="0" err="1" smtClean="0"/>
              <a:t>ThomePräzision</a:t>
            </a:r>
            <a:r>
              <a:rPr lang="cs-CZ" sz="1600" dirty="0"/>
              <a:t> </a:t>
            </a:r>
            <a:r>
              <a:rPr lang="cs-CZ" sz="1600" dirty="0" smtClean="0"/>
              <a:t>Rapid až přes </a:t>
            </a:r>
            <a:r>
              <a:rPr lang="cs-CZ" sz="1600" dirty="0"/>
              <a:t>kontaktní profilometr </a:t>
            </a:r>
            <a:r>
              <a:rPr lang="cs-CZ" sz="1600" dirty="0" err="1"/>
              <a:t>Mitutoyo</a:t>
            </a:r>
            <a:r>
              <a:rPr lang="cs-CZ" sz="1600" dirty="0"/>
              <a:t> </a:t>
            </a:r>
            <a:r>
              <a:rPr lang="cs-CZ" sz="1600" dirty="0" err="1"/>
              <a:t>Surftest</a:t>
            </a:r>
            <a:r>
              <a:rPr lang="cs-CZ" sz="1600" dirty="0"/>
              <a:t> SJ </a:t>
            </a:r>
            <a:r>
              <a:rPr lang="cs-CZ" sz="1600" dirty="0" smtClean="0"/>
              <a:t>400, či </a:t>
            </a:r>
            <a:r>
              <a:rPr lang="cs-CZ" sz="1600" dirty="0"/>
              <a:t>PH-A14, </a:t>
            </a:r>
            <a:r>
              <a:rPr lang="cs-CZ" sz="1600" dirty="0" err="1"/>
              <a:t>kruhoměr</a:t>
            </a:r>
            <a:r>
              <a:rPr lang="cs-CZ" sz="1600" dirty="0"/>
              <a:t> </a:t>
            </a:r>
            <a:r>
              <a:rPr lang="cs-CZ" sz="1600" dirty="0" err="1"/>
              <a:t>Roundtest</a:t>
            </a:r>
            <a:r>
              <a:rPr lang="cs-CZ" sz="1600" dirty="0"/>
              <a:t> RA-120, metalografický mikroskop KAPA 9000 až po obráběcí centra nebo řezací stroj SCORPION </a:t>
            </a:r>
            <a:r>
              <a:rPr lang="cs-CZ" sz="1600" dirty="0" smtClean="0"/>
              <a:t>2500GP, </a:t>
            </a:r>
            <a:r>
              <a:rPr lang="cs-CZ" sz="1600" dirty="0"/>
              <a:t>který je schopen řezat plazmou nebo kyslíkem s vodním </a:t>
            </a:r>
            <a:r>
              <a:rPr lang="cs-CZ" sz="1600" dirty="0" smtClean="0"/>
              <a:t>chlazením.</a:t>
            </a:r>
          </a:p>
          <a:p>
            <a:pPr marL="433388" lvl="2" indent="-342900" algn="just"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cs-CZ" sz="1600" dirty="0" smtClean="0"/>
          </a:p>
          <a:p>
            <a:pPr marL="433388" lvl="2" indent="-342900" algn="just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cs-CZ" sz="1600" dirty="0" smtClean="0"/>
              <a:t>V rámci projektu „INTEGRITY POVRCHU“ mi bylo umožněná návštěva </a:t>
            </a:r>
            <a:br>
              <a:rPr lang="cs-CZ" sz="1600" dirty="0" smtClean="0"/>
            </a:br>
            <a:r>
              <a:rPr lang="cs-CZ" sz="1600" dirty="0" smtClean="0"/>
              <a:t>na katedře KTV v Prešove. </a:t>
            </a:r>
            <a:r>
              <a:rPr lang="cs-CZ" sz="1600" dirty="0"/>
              <a:t>B</a:t>
            </a:r>
            <a:r>
              <a:rPr lang="cs-CZ" sz="1600" dirty="0" smtClean="0"/>
              <a:t>ylo mi umožněno, se podívat do většiny kateder </a:t>
            </a:r>
            <a:br>
              <a:rPr lang="cs-CZ" sz="1600" dirty="0" smtClean="0"/>
            </a:br>
            <a:r>
              <a:rPr lang="cs-CZ" sz="1600" dirty="0" smtClean="0"/>
              <a:t>a laboratoří, které jsou výborné vybaveny. Jako největší úspěch mojí návštěvy považuj řezání plazmovým paprskem a následné proměřování, které budu řešením mojí práce. </a:t>
            </a:r>
          </a:p>
          <a:p>
            <a:pPr marL="90488" lvl="2" indent="0" algn="just">
              <a:buClr>
                <a:schemeClr val="accent1"/>
              </a:buClr>
              <a:buNone/>
            </a:pPr>
            <a:endParaRPr lang="cs-CZ" sz="1400" dirty="0" smtClean="0"/>
          </a:p>
          <a:p>
            <a:pPr marL="630936" lvl="2" indent="0">
              <a:buNone/>
            </a:pPr>
            <a:endParaRPr lang="cs-CZ" sz="2000" dirty="0" smtClean="0"/>
          </a:p>
          <a:p>
            <a:pPr marL="630936" lvl="2" indent="0">
              <a:buNone/>
            </a:pPr>
            <a:endParaRPr lang="cs-CZ" sz="1800" dirty="0" smtClean="0"/>
          </a:p>
          <a:p>
            <a:pPr lvl="2"/>
            <a:endParaRPr lang="cs-CZ" sz="2000" dirty="0"/>
          </a:p>
        </p:txBody>
      </p:sp>
      <p:pic>
        <p:nvPicPr>
          <p:cNvPr id="4" name="Obrázek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4182" y="3429000"/>
            <a:ext cx="348227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0165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31" t="32734" r="26779" b="23988"/>
          <a:stretch/>
        </p:blipFill>
        <p:spPr bwMode="auto">
          <a:xfrm>
            <a:off x="3676061" y="2997349"/>
            <a:ext cx="5380505" cy="3596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cs-CZ" sz="20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1600" dirty="0" smtClean="0"/>
              <a:t>Tento </a:t>
            </a:r>
            <a:r>
              <a:rPr lang="cs-CZ" sz="1600" dirty="0"/>
              <a:t>proces používá koncentrovaný oblouk, který taví materiál pomocí vysokoteplotního plazmového svazku. Řezat lze všechny vodivé </a:t>
            </a:r>
            <a:r>
              <a:rPr lang="cs-CZ" sz="1600" dirty="0" smtClean="0"/>
              <a:t>materiály. </a:t>
            </a:r>
            <a:r>
              <a:rPr lang="cs-CZ" sz="1600" dirty="0"/>
              <a:t>Plazmový plyn je stlačený vzduch,  dusík, kyslík nebo argon/vodík, používající se k řezání nízkolegovaných a </a:t>
            </a:r>
            <a:r>
              <a:rPr lang="cs-CZ" sz="1600" dirty="0" smtClean="0"/>
              <a:t>vysoce legovaných </a:t>
            </a:r>
            <a:r>
              <a:rPr lang="cs-CZ" sz="1600" dirty="0"/>
              <a:t>ocelí</a:t>
            </a:r>
            <a:r>
              <a:rPr lang="cs-CZ" sz="16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cs-CZ" sz="16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1600" dirty="0" smtClean="0"/>
              <a:t>CNC řezací stroj SCORPION 2500 GP . Tento stroj má nainstalované dva hořáky, jeden pro řezání kyslíkem a druhý pro řezání plazmou.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cs-CZ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1600" dirty="0" smtClean="0"/>
              <a:t>Byl použitý hořák PB-S45 W, </a:t>
            </a:r>
            <a:br>
              <a:rPr lang="cs-CZ" sz="1600" dirty="0" smtClean="0"/>
            </a:br>
            <a:r>
              <a:rPr lang="cs-CZ" sz="1600" dirty="0" smtClean="0"/>
              <a:t>pro  řezání  všech  vodivých</a:t>
            </a: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materiálu do tloušťky 45mm.</a:t>
            </a:r>
            <a:endParaRPr lang="cs-CZ" sz="1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/>
          </a:bodyPr>
          <a:lstStyle/>
          <a:p>
            <a:r>
              <a:rPr lang="cs-CZ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- Řezání plazmou</a:t>
            </a:r>
            <a:endParaRPr lang="cs-CZ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56176" y="6286045"/>
            <a:ext cx="2987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Obr.1 Schéma hořáku PB-S45 w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xmlns="" val="6376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30067" y="2348880"/>
            <a:ext cx="8592706" cy="3672408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sz="1400" dirty="0" smtClean="0"/>
          </a:p>
          <a:p>
            <a:pPr marL="109728" indent="0">
              <a:buNone/>
            </a:pPr>
            <a:endParaRPr lang="cs-CZ" sz="1400" dirty="0"/>
          </a:p>
          <a:p>
            <a:pPr marL="109728" indent="0">
              <a:buNone/>
            </a:pPr>
            <a:r>
              <a:rPr lang="cs-CZ" sz="1400" dirty="0"/>
              <a:t>	</a:t>
            </a:r>
            <a:r>
              <a:rPr lang="cs-CZ" sz="1400" dirty="0" smtClean="0"/>
              <a:t>Obr.2 Plazmový řezací stroj	</a:t>
            </a:r>
            <a:r>
              <a:rPr lang="cs-CZ" sz="1400" dirty="0"/>
              <a:t> </a:t>
            </a:r>
            <a:r>
              <a:rPr lang="cs-CZ" sz="1400" dirty="0" smtClean="0"/>
              <a:t>           Obr.3 Detail na řezací 	   Obr. 4 Řezací tryska</a:t>
            </a:r>
          </a:p>
          <a:p>
            <a:pPr marL="109728" indent="0">
              <a:buNone/>
            </a:pPr>
            <a:r>
              <a:rPr lang="cs-CZ" sz="1400" dirty="0" smtClean="0"/>
              <a:t>	       SCORPION 2500GP		          hlavu 	            PB-S45 W</a:t>
            </a:r>
            <a:endParaRPr lang="cs-CZ" sz="1400" dirty="0"/>
          </a:p>
          <a:p>
            <a:endParaRPr lang="cs-CZ" dirty="0" smtClean="0"/>
          </a:p>
          <a:p>
            <a:r>
              <a:rPr lang="cs-CZ" sz="1600" dirty="0" smtClean="0"/>
              <a:t>Použitý materiál: plechy válcované za tepla, - tloušťky 20mm.</a:t>
            </a:r>
          </a:p>
          <a:p>
            <a:pPr>
              <a:spcBef>
                <a:spcPts val="1200"/>
              </a:spcBef>
            </a:pPr>
            <a:r>
              <a:rPr lang="cs-CZ" sz="1600" dirty="0" smtClean="0"/>
              <a:t>Ocel S235JRG2, podle STI 11 375.1, podle DIN </a:t>
            </a:r>
            <a:r>
              <a:rPr lang="cs-CZ" sz="1600" dirty="0" err="1" smtClean="0"/>
              <a:t>RSt</a:t>
            </a:r>
            <a:r>
              <a:rPr lang="cs-CZ" sz="1600" dirty="0" smtClean="0"/>
              <a:t> 37-2.</a:t>
            </a:r>
            <a:endParaRPr lang="cs-CZ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25" t="31944" r="35970" b="41469"/>
          <a:stretch/>
        </p:blipFill>
        <p:spPr bwMode="auto">
          <a:xfrm>
            <a:off x="6730677" y="790876"/>
            <a:ext cx="2317666" cy="2748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20" t="24148" r="52981" b="57102"/>
          <a:stretch/>
        </p:blipFill>
        <p:spPr bwMode="auto">
          <a:xfrm>
            <a:off x="256435" y="790876"/>
            <a:ext cx="4892062" cy="2709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759" t="35133" r="23486" b="42708"/>
          <a:stretch/>
        </p:blipFill>
        <p:spPr bwMode="auto">
          <a:xfrm>
            <a:off x="4626420" y="699261"/>
            <a:ext cx="2405046" cy="2748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256435" y="836712"/>
            <a:ext cx="8640960" cy="2617914"/>
          </a:xfrm>
          <a:prstGeom prst="roundRect">
            <a:avLst/>
          </a:prstGeom>
          <a:noFill/>
          <a:ln w="88900" cmpd="tri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990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700808"/>
            <a:ext cx="8548677" cy="4683976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630936" lvl="2" indent="0">
              <a:buNone/>
            </a:pPr>
            <a:endParaRPr lang="cs-CZ" dirty="0" smtClean="0"/>
          </a:p>
          <a:p>
            <a:pPr marL="630936" lvl="2" indent="0">
              <a:buNone/>
            </a:pPr>
            <a:endParaRPr lang="cs-CZ" dirty="0"/>
          </a:p>
          <a:p>
            <a:pPr marL="630936" lvl="2" indent="0">
              <a:buNone/>
            </a:pPr>
            <a:endParaRPr lang="cs-CZ" dirty="0" smtClean="0"/>
          </a:p>
          <a:p>
            <a:pPr marL="630936" lvl="2" indent="0">
              <a:buNone/>
            </a:pPr>
            <a:endParaRPr lang="cs-CZ" dirty="0"/>
          </a:p>
          <a:p>
            <a:pPr marL="630936" lvl="2" indent="0">
              <a:buNone/>
            </a:pPr>
            <a:endParaRPr lang="cs-CZ" dirty="0" smtClean="0"/>
          </a:p>
          <a:p>
            <a:pPr marL="630936" lvl="2" indent="0">
              <a:buNone/>
            </a:pPr>
            <a:endParaRPr lang="cs-CZ" sz="1400" dirty="0"/>
          </a:p>
          <a:p>
            <a:pPr marL="630936" lvl="2" indent="0">
              <a:buNone/>
            </a:pPr>
            <a:r>
              <a:rPr lang="cs-CZ" sz="1400" dirty="0" smtClean="0"/>
              <a:t>Obr. 5 Řezání kyslíkem 				        Obr. 6 Řezání plazmou</a:t>
            </a:r>
          </a:p>
          <a:p>
            <a:pPr marL="630936" lvl="2" indent="0">
              <a:buNone/>
            </a:pPr>
            <a:endParaRPr lang="cs-CZ" dirty="0"/>
          </a:p>
          <a:p>
            <a:pPr marL="630936" lvl="2" indent="0">
              <a:buNone/>
            </a:pPr>
            <a:endParaRPr lang="cs-CZ" dirty="0" smtClean="0"/>
          </a:p>
          <a:p>
            <a:pPr marL="630936" lvl="2" indent="0">
              <a:buNone/>
            </a:pPr>
            <a:endParaRPr lang="cs-CZ" dirty="0"/>
          </a:p>
          <a:p>
            <a:pPr marL="630936" lvl="2" indent="0">
              <a:buNone/>
            </a:pPr>
            <a:endParaRPr lang="cs-CZ" dirty="0"/>
          </a:p>
          <a:p>
            <a:pPr marL="630936" lvl="2" indent="0">
              <a:buNone/>
            </a:pPr>
            <a:endParaRPr lang="cs-CZ" dirty="0" smtClean="0"/>
          </a:p>
          <a:p>
            <a:pPr marL="630936" lvl="2" indent="0">
              <a:buNone/>
            </a:pPr>
            <a:endParaRPr lang="cs-CZ" sz="800" dirty="0"/>
          </a:p>
          <a:p>
            <a:pPr marL="630936" lvl="2" indent="0">
              <a:buNone/>
            </a:pPr>
            <a:r>
              <a:rPr lang="cs-CZ" sz="1400" dirty="0" smtClean="0"/>
              <a:t>Obr.7 Vyboulení řezné plochy 	 		Obr. 8 </a:t>
            </a:r>
            <a:r>
              <a:rPr lang="cs-CZ" sz="1400" dirty="0"/>
              <a:t> </a:t>
            </a:r>
            <a:r>
              <a:rPr lang="cs-CZ" sz="1400" dirty="0" smtClean="0"/>
              <a:t>Vyhloubení řezné plochy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822" t="49527" r="28039" b="16310"/>
          <a:stretch/>
        </p:blipFill>
        <p:spPr bwMode="auto">
          <a:xfrm>
            <a:off x="5508104" y="116632"/>
            <a:ext cx="3497773" cy="333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4839337" y="4365104"/>
            <a:ext cx="3497773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57" t="49066" r="51023" b="16146"/>
          <a:stretch/>
        </p:blipFill>
        <p:spPr bwMode="auto">
          <a:xfrm>
            <a:off x="395536" y="141784"/>
            <a:ext cx="3473294" cy="331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5508104" y="1988840"/>
            <a:ext cx="349777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95536" y="1988840"/>
            <a:ext cx="34732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773" t="21462" r="28416" b="61512"/>
          <a:stretch/>
        </p:blipFill>
        <p:spPr bwMode="auto">
          <a:xfrm>
            <a:off x="395536" y="4110975"/>
            <a:ext cx="3600400" cy="1580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80" t="40625" r="31419" b="44289"/>
          <a:stretch/>
        </p:blipFill>
        <p:spPr bwMode="auto">
          <a:xfrm>
            <a:off x="5679925" y="4077072"/>
            <a:ext cx="3167300" cy="1580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497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86409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3D souřadnicový měřicí stroj </a:t>
            </a:r>
            <a:r>
              <a:rPr lang="cs-CZ" sz="2400" dirty="0" err="1"/>
              <a:t>ThomePräzision</a:t>
            </a:r>
            <a:r>
              <a:rPr lang="cs-CZ" sz="2400" dirty="0"/>
              <a:t> RAPID 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61925885"/>
                  </p:ext>
                </p:extLst>
              </p:nvPr>
            </p:nvGraphicFramePr>
            <p:xfrm>
              <a:off x="1043608" y="1484784"/>
              <a:ext cx="7416824" cy="449671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708412"/>
                    <a:gridCol w="3708412"/>
                  </a:tblGrid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 dirty="0">
                              <a:effectLst/>
                            </a:rPr>
                            <a:t>Pracovní výška [ mm ]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850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8358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Pracovní prostor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Délka  ( L )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Šířka   ( B )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Výška  ( H )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1316, 1460, 1660 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1960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1035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2235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30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Nejistota měření podle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VDI2617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[µm]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2,2 + </a:t>
                          </a:r>
                          <a:r>
                            <a:rPr lang="cs-CZ" sz="1200">
                              <a:effectLst/>
                            </a:rPr>
                            <a:t>( L / 350 ) m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2,5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Rozlišovací schopnost [mm]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0,0005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30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Rychlost posuvu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                               Nastavení provozu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           Pohyb ve směru osy / vektoru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0 až 80mm/s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až 300 / 500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799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Zrychlení os / vektorů [ m,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cs-CZ" sz="11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cs-CZ" sz="1100">
                                      <a:effectLst/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p>
                                  <m:r>
                                    <a:rPr lang="cs-CZ" sz="11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cs-CZ" sz="1100">
                              <a:effectLst/>
                            </a:rPr>
                            <a:t>]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1400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2000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Provozní napětí [ V, Hz ]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110/220 V   ,   50/60 Hz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30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Rozsah pracovní teploty při nejistotě měření délky 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20°C ± 2°C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Max 1°C / hod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1,5 °C / den 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30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Spotřeba vzduchu [ 1/min ]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Při tlaku vzduchu 6-8 baru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Kvalita vzduchu podle ISO 8573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25l / min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Čištění vzduchu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Třída II.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61925885"/>
                  </p:ext>
                </p:extLst>
              </p:nvPr>
            </p:nvGraphicFramePr>
            <p:xfrm>
              <a:off x="1043608" y="1484784"/>
              <a:ext cx="7416824" cy="449671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708412"/>
                    <a:gridCol w="3708412"/>
                  </a:tblGrid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 dirty="0">
                              <a:effectLst/>
                            </a:rPr>
                            <a:t>Pracovní výška [ mm ]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850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84124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Pracovní prostor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Délka  ( L )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Šířka   ( B )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                                           Výška  ( H )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1316, 1460, 1660 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1960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1035</a:t>
                          </a:r>
                        </a:p>
                        <a:p>
                          <a:pPr marL="741680" indent="-74168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2235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835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Nejistota měření podle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VDI2617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[µm]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2,2 + </a:t>
                          </a:r>
                          <a:r>
                            <a:rPr lang="cs-CZ" sz="1200">
                              <a:effectLst/>
                            </a:rPr>
                            <a:t>( L / 350 ) m </a:t>
                          </a:r>
                          <a:endParaRPr lang="cs-CZ" sz="110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</a:rPr>
                            <a:t>2,5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Rozlišovací schopnost [mm]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0,0005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835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Rychlost posuvu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                               Nastavení provozu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           Pohyb ve směru osy / vektoru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0 až 80mm/s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až 300 / 500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85572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693651" r="-99836" b="-40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1400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2000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3188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Provozní napětí [ V, Hz ]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110/220 V   ,   50/60 Hz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835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Rozsah pracovní teploty při nejistotě měření délky  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20°C ± 2°C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Max 1°C / hod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1,5 °C / den 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7835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Spotřeba vzduchu [ 1/min ]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Při tlaku vzduchu 6-8 baru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>
                              <a:effectLst/>
                            </a:rPr>
                            <a:t>Kvalita vzduchu podle ISO 8573</a:t>
                          </a:r>
                          <a:endParaRPr lang="cs-CZ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25l / min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Čištění vzduchu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cs-CZ" sz="1100" dirty="0">
                              <a:effectLst/>
                            </a:rPr>
                            <a:t>Třída II.</a:t>
                          </a:r>
                          <a:endParaRPr lang="cs-CZ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la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al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al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4621</TotalTime>
  <Words>598</Words>
  <Application>Microsoft Office PowerPoint</Application>
  <PresentationFormat>Předvádění na obrazovce (4:3)</PresentationFormat>
  <Paragraphs>136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Hala</vt:lpstr>
      <vt:lpstr>Integrita povrchu po obrábění plazmovým paprskem.</vt:lpstr>
      <vt:lpstr>Úvod</vt:lpstr>
      <vt:lpstr>Informace</vt:lpstr>
      <vt:lpstr>Snímek 4</vt:lpstr>
      <vt:lpstr>Snímek 5</vt:lpstr>
      <vt:lpstr>Experiment - Řezání plazmou</vt:lpstr>
      <vt:lpstr>Snímek 7</vt:lpstr>
      <vt:lpstr>Snímek 8</vt:lpstr>
      <vt:lpstr>3D souřadnicový měřicí stroj ThomePräzision RAPID </vt:lpstr>
      <vt:lpstr>Snímek 10</vt:lpstr>
      <vt:lpstr>Snímek 11</vt:lpstr>
      <vt:lpstr>Snímek 12</vt:lpstr>
      <vt:lpstr>Závěr</vt:lpstr>
      <vt:lpstr>Poděkovaní</vt:lpstr>
      <vt:lpstr>Děkuji za pozornost  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Cvičení č. 3:  Základy vyhodnocování výsledků měření - procvičování.</dc:title>
  <dc:creator>HELA</dc:creator>
  <cp:lastModifiedBy>Dominika</cp:lastModifiedBy>
  <cp:revision>83</cp:revision>
  <dcterms:created xsi:type="dcterms:W3CDTF">2013-10-01T19:30:14Z</dcterms:created>
  <dcterms:modified xsi:type="dcterms:W3CDTF">2014-10-22T11:03:13Z</dcterms:modified>
</cp:coreProperties>
</file>